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280" r:id="rId2"/>
    <p:sldId id="375" r:id="rId3"/>
    <p:sldId id="286" r:id="rId4"/>
    <p:sldId id="257" r:id="rId5"/>
    <p:sldId id="258" r:id="rId6"/>
    <p:sldId id="281" r:id="rId7"/>
    <p:sldId id="318" r:id="rId8"/>
    <p:sldId id="282" r:id="rId9"/>
    <p:sldId id="367" r:id="rId10"/>
    <p:sldId id="368" r:id="rId11"/>
    <p:sldId id="267" r:id="rId12"/>
    <p:sldId id="287" r:id="rId13"/>
    <p:sldId id="261" r:id="rId14"/>
    <p:sldId id="369" r:id="rId15"/>
    <p:sldId id="307" r:id="rId16"/>
    <p:sldId id="326" r:id="rId17"/>
    <p:sldId id="311" r:id="rId18"/>
    <p:sldId id="328" r:id="rId19"/>
    <p:sldId id="268" r:id="rId20"/>
    <p:sldId id="327" r:id="rId21"/>
    <p:sldId id="370" r:id="rId22"/>
    <p:sldId id="266" r:id="rId23"/>
    <p:sldId id="371" r:id="rId24"/>
    <p:sldId id="269" r:id="rId25"/>
    <p:sldId id="314" r:id="rId26"/>
    <p:sldId id="338" r:id="rId27"/>
    <p:sldId id="312" r:id="rId28"/>
    <p:sldId id="288" r:id="rId29"/>
    <p:sldId id="373" r:id="rId30"/>
    <p:sldId id="297" r:id="rId31"/>
    <p:sldId id="372" r:id="rId32"/>
    <p:sldId id="353" r:id="rId33"/>
    <p:sldId id="355" r:id="rId34"/>
    <p:sldId id="291" r:id="rId35"/>
    <p:sldId id="352" r:id="rId36"/>
    <p:sldId id="333" r:id="rId37"/>
    <p:sldId id="315" r:id="rId38"/>
    <p:sldId id="263" r:id="rId39"/>
    <p:sldId id="350" r:id="rId40"/>
    <p:sldId id="363" r:id="rId41"/>
    <p:sldId id="273" r:id="rId42"/>
    <p:sldId id="306" r:id="rId43"/>
    <p:sldId id="279" r:id="rId44"/>
    <p:sldId id="319" r:id="rId45"/>
    <p:sldId id="285" r:id="rId46"/>
    <p:sldId id="374" r:id="rId47"/>
    <p:sldId id="310" r:id="rId48"/>
    <p:sldId id="320" r:id="rId49"/>
    <p:sldId id="334" r:id="rId50"/>
    <p:sldId id="335" r:id="rId51"/>
    <p:sldId id="337" r:id="rId52"/>
    <p:sldId id="336" r:id="rId53"/>
    <p:sldId id="359" r:id="rId54"/>
    <p:sldId id="295" r:id="rId55"/>
    <p:sldId id="364" r:id="rId56"/>
    <p:sldId id="299" r:id="rId57"/>
    <p:sldId id="321" r:id="rId58"/>
    <p:sldId id="284" r:id="rId59"/>
    <p:sldId id="301" r:id="rId60"/>
    <p:sldId id="323" r:id="rId61"/>
    <p:sldId id="341" r:id="rId62"/>
    <p:sldId id="343" r:id="rId63"/>
    <p:sldId id="349" r:id="rId64"/>
    <p:sldId id="344" r:id="rId65"/>
    <p:sldId id="345" r:id="rId66"/>
    <p:sldId id="342" r:id="rId67"/>
    <p:sldId id="347" r:id="rId68"/>
    <p:sldId id="348" r:id="rId69"/>
    <p:sldId id="298" r:id="rId70"/>
    <p:sldId id="322" r:id="rId71"/>
    <p:sldId id="325" r:id="rId72"/>
    <p:sldId id="324" r:id="rId73"/>
    <p:sldId id="356" r:id="rId74"/>
    <p:sldId id="351" r:id="rId75"/>
    <p:sldId id="300" r:id="rId76"/>
    <p:sldId id="339" r:id="rId77"/>
    <p:sldId id="340" r:id="rId78"/>
    <p:sldId id="358" r:id="rId79"/>
    <p:sldId id="366" r:id="rId80"/>
    <p:sldId id="357" r:id="rId81"/>
    <p:sldId id="362" r:id="rId82"/>
    <p:sldId id="360" r:id="rId83"/>
    <p:sldId id="365" r:id="rId84"/>
    <p:sldId id="293" r:id="rId85"/>
    <p:sldId id="305" r:id="rId86"/>
    <p:sldId id="262" r:id="rId87"/>
    <p:sldId id="278" r:id="rId88"/>
    <p:sldId id="290" r:id="rId89"/>
    <p:sldId id="304" r:id="rId90"/>
    <p:sldId id="361" r:id="rId91"/>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Turner" initials="MT" lastIdx="4" clrIdx="0">
    <p:extLst>
      <p:ext uri="{19B8F6BF-5375-455C-9EA6-DF929625EA0E}">
        <p15:presenceInfo xmlns:p15="http://schemas.microsoft.com/office/powerpoint/2012/main" userId="S::mturner8@ucmerced.edu::5ecdbde4-4b2b-4f69-ae42-2367af4729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24"/>
    <p:restoredTop sz="75897"/>
  </p:normalViewPr>
  <p:slideViewPr>
    <p:cSldViewPr snapToGrid="0" snapToObjects="1">
      <p:cViewPr>
        <p:scale>
          <a:sx n="70" d="100"/>
          <a:sy n="70" d="100"/>
        </p:scale>
        <p:origin x="2536" y="120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9" d="100"/>
          <a:sy n="119" d="100"/>
        </p:scale>
        <p:origin x="392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90156-305E-D142-88F6-5689E7DB9B46}"/>
              </a:ext>
            </a:extLst>
          </p:cNvPr>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7826A9-CEE9-294F-96CB-39E1E70ECA6A}"/>
              </a:ext>
            </a:extLst>
          </p:cNvPr>
          <p:cNvSpPr>
            <a:spLocks noGrp="1"/>
          </p:cNvSpPr>
          <p:nvPr>
            <p:ph type="dt" sz="quarter" idx="1"/>
          </p:nvPr>
        </p:nvSpPr>
        <p:spPr>
          <a:xfrm>
            <a:off x="5179484" y="1"/>
            <a:ext cx="3962400" cy="344091"/>
          </a:xfrm>
          <a:prstGeom prst="rect">
            <a:avLst/>
          </a:prstGeom>
        </p:spPr>
        <p:txBody>
          <a:bodyPr vert="horz" lIns="91440" tIns="45720" rIns="91440" bIns="45720" rtlCol="0"/>
          <a:lstStyle>
            <a:lvl1pPr algn="r">
              <a:defRPr sz="1200"/>
            </a:lvl1pPr>
          </a:lstStyle>
          <a:p>
            <a:fld id="{FF6CA29E-9278-0249-B74F-1876A0B1B162}" type="datetimeFigureOut">
              <a:rPr lang="en-US" smtClean="0"/>
              <a:t>8/2/21</a:t>
            </a:fld>
            <a:endParaRPr lang="en-US"/>
          </a:p>
        </p:txBody>
      </p:sp>
      <p:sp>
        <p:nvSpPr>
          <p:cNvPr id="4" name="Footer Placeholder 3">
            <a:extLst>
              <a:ext uri="{FF2B5EF4-FFF2-40B4-BE49-F238E27FC236}">
                <a16:creationId xmlns:a16="http://schemas.microsoft.com/office/drawing/2014/main" id="{32DBEA99-B0AE-BF46-92C8-6D62F5849428}"/>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DD1B7EF-C3E4-4246-93EF-644EC60E1268}"/>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5A2B3E8-59A9-924C-8340-EDA877697DE1}" type="slidenum">
              <a:rPr lang="en-US" smtClean="0"/>
              <a:t>‹#›</a:t>
            </a:fld>
            <a:endParaRPr lang="en-US"/>
          </a:p>
        </p:txBody>
      </p:sp>
    </p:spTree>
    <p:extLst>
      <p:ext uri="{BB962C8B-B14F-4D97-AF65-F5344CB8AC3E}">
        <p14:creationId xmlns:p14="http://schemas.microsoft.com/office/powerpoint/2010/main" val="37528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1"/>
            <a:ext cx="3962400" cy="344091"/>
          </a:xfrm>
          <a:prstGeom prst="rect">
            <a:avLst/>
          </a:prstGeom>
        </p:spPr>
        <p:txBody>
          <a:bodyPr vert="horz" lIns="91440" tIns="45720" rIns="91440" bIns="45720" rtlCol="0"/>
          <a:lstStyle>
            <a:lvl1pPr algn="r">
              <a:defRPr sz="1200"/>
            </a:lvl1pPr>
          </a:lstStyle>
          <a:p>
            <a:fld id="{BBD485D7-248A-554D-BE30-A72C117247AC}" type="datetimeFigureOut">
              <a:rPr lang="en-US" smtClean="0"/>
              <a:t>8/2/21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DC55EFA-1939-0B4D-9E08-F804BD99885F}" type="slidenum">
              <a:rPr lang="en-US" smtClean="0"/>
              <a:t>‹#›</a:t>
            </a:fld>
            <a:endParaRPr lang="en-US"/>
          </a:p>
        </p:txBody>
      </p:sp>
    </p:spTree>
    <p:extLst>
      <p:ext uri="{BB962C8B-B14F-4D97-AF65-F5344CB8AC3E}">
        <p14:creationId xmlns:p14="http://schemas.microsoft.com/office/powerpoint/2010/main" val="3793557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1</a:t>
            </a:fld>
            <a:endParaRPr lang="en-US"/>
          </a:p>
        </p:txBody>
      </p:sp>
    </p:spTree>
    <p:extLst>
      <p:ext uri="{BB962C8B-B14F-4D97-AF65-F5344CB8AC3E}">
        <p14:creationId xmlns:p14="http://schemas.microsoft.com/office/powerpoint/2010/main" val="3025029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13</a:t>
            </a:fld>
            <a:endParaRPr lang="en-US"/>
          </a:p>
        </p:txBody>
      </p:sp>
    </p:spTree>
    <p:extLst>
      <p:ext uri="{BB962C8B-B14F-4D97-AF65-F5344CB8AC3E}">
        <p14:creationId xmlns:p14="http://schemas.microsoft.com/office/powerpoint/2010/main" val="238555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to answer these questions we need to understand a bit more about how metaphor works and how it increases extremism and polarization in the real world.</a:t>
            </a:r>
          </a:p>
        </p:txBody>
      </p:sp>
      <p:sp>
        <p:nvSpPr>
          <p:cNvPr id="4" name="Slide Number Placeholder 3"/>
          <p:cNvSpPr>
            <a:spLocks noGrp="1"/>
          </p:cNvSpPr>
          <p:nvPr>
            <p:ph type="sldNum" sz="quarter" idx="5"/>
          </p:nvPr>
        </p:nvSpPr>
        <p:spPr/>
        <p:txBody>
          <a:bodyPr/>
          <a:lstStyle/>
          <a:p>
            <a:fld id="{2DC55EFA-1939-0B4D-9E08-F804BD99885F}" type="slidenum">
              <a:rPr lang="en-US" smtClean="0"/>
              <a:t>14</a:t>
            </a:fld>
            <a:endParaRPr lang="en-US"/>
          </a:p>
        </p:txBody>
      </p:sp>
    </p:spTree>
    <p:extLst>
      <p:ext uri="{BB962C8B-B14F-4D97-AF65-F5344CB8AC3E}">
        <p14:creationId xmlns:p14="http://schemas.microsoft.com/office/powerpoint/2010/main" val="648068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NEED TO IMPROVE AXES LABELS HERE.</a:t>
            </a:r>
          </a:p>
        </p:txBody>
      </p:sp>
      <p:sp>
        <p:nvSpPr>
          <p:cNvPr id="4" name="Slide Number Placeholder 3"/>
          <p:cNvSpPr>
            <a:spLocks noGrp="1"/>
          </p:cNvSpPr>
          <p:nvPr>
            <p:ph type="sldNum" sz="quarter" idx="5"/>
          </p:nvPr>
        </p:nvSpPr>
        <p:spPr/>
        <p:txBody>
          <a:bodyPr/>
          <a:lstStyle/>
          <a:p>
            <a:fld id="{2DC55EFA-1939-0B4D-9E08-F804BD99885F}" type="slidenum">
              <a:rPr lang="en-US" smtClean="0"/>
              <a:t>16</a:t>
            </a:fld>
            <a:endParaRPr lang="en-US"/>
          </a:p>
        </p:txBody>
      </p:sp>
    </p:spTree>
    <p:extLst>
      <p:ext uri="{BB962C8B-B14F-4D97-AF65-F5344CB8AC3E}">
        <p14:creationId xmlns:p14="http://schemas.microsoft.com/office/powerpoint/2010/main" val="133916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18</a:t>
            </a:fld>
            <a:endParaRPr lang="en-US"/>
          </a:p>
        </p:txBody>
      </p:sp>
    </p:spTree>
    <p:extLst>
      <p:ext uri="{BB962C8B-B14F-4D97-AF65-F5344CB8AC3E}">
        <p14:creationId xmlns:p14="http://schemas.microsoft.com/office/powerpoint/2010/main" val="3107780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19</a:t>
            </a:fld>
            <a:endParaRPr lang="en-US"/>
          </a:p>
        </p:txBody>
      </p:sp>
    </p:spTree>
    <p:extLst>
      <p:ext uri="{BB962C8B-B14F-4D97-AF65-F5344CB8AC3E}">
        <p14:creationId xmlns:p14="http://schemas.microsoft.com/office/powerpoint/2010/main" val="1403495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20</a:t>
            </a:fld>
            <a:endParaRPr lang="en-US"/>
          </a:p>
        </p:txBody>
      </p:sp>
    </p:spTree>
    <p:extLst>
      <p:ext uri="{BB962C8B-B14F-4D97-AF65-F5344CB8AC3E}">
        <p14:creationId xmlns:p14="http://schemas.microsoft.com/office/powerpoint/2010/main" val="7293375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21</a:t>
            </a:fld>
            <a:endParaRPr lang="en-US"/>
          </a:p>
        </p:txBody>
      </p:sp>
    </p:spTree>
    <p:extLst>
      <p:ext uri="{BB962C8B-B14F-4D97-AF65-F5344CB8AC3E}">
        <p14:creationId xmlns:p14="http://schemas.microsoft.com/office/powerpoint/2010/main" val="385767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22</a:t>
            </a:fld>
            <a:endParaRPr lang="en-US"/>
          </a:p>
        </p:txBody>
      </p:sp>
    </p:spTree>
    <p:extLst>
      <p:ext uri="{BB962C8B-B14F-4D97-AF65-F5344CB8AC3E}">
        <p14:creationId xmlns:p14="http://schemas.microsoft.com/office/powerpoint/2010/main" val="2177731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23</a:t>
            </a:fld>
            <a:endParaRPr lang="en-US"/>
          </a:p>
        </p:txBody>
      </p:sp>
    </p:spTree>
    <p:extLst>
      <p:ext uri="{BB962C8B-B14F-4D97-AF65-F5344CB8AC3E}">
        <p14:creationId xmlns:p14="http://schemas.microsoft.com/office/powerpoint/2010/main" val="15278983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multiple slides to animate this table with boxes over important information and write out the point you want to make with each box.</a:t>
            </a:r>
          </a:p>
        </p:txBody>
      </p:sp>
      <p:sp>
        <p:nvSpPr>
          <p:cNvPr id="4" name="Slide Number Placeholder 3"/>
          <p:cNvSpPr>
            <a:spLocks noGrp="1"/>
          </p:cNvSpPr>
          <p:nvPr>
            <p:ph type="sldNum" sz="quarter" idx="5"/>
          </p:nvPr>
        </p:nvSpPr>
        <p:spPr/>
        <p:txBody>
          <a:bodyPr/>
          <a:lstStyle/>
          <a:p>
            <a:fld id="{2DC55EFA-1939-0B4D-9E08-F804BD99885F}" type="slidenum">
              <a:rPr lang="en-US" smtClean="0"/>
              <a:t>24</a:t>
            </a:fld>
            <a:endParaRPr lang="en-US"/>
          </a:p>
        </p:txBody>
      </p:sp>
    </p:spTree>
    <p:extLst>
      <p:ext uri="{BB962C8B-B14F-4D97-AF65-F5344CB8AC3E}">
        <p14:creationId xmlns:p14="http://schemas.microsoft.com/office/powerpoint/2010/main" val="1545660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Her favorite phrase right now is “oh, but why?” And I think that is inspirational for any scientist. And today we will be asking a few different “whys” about ... (next slide) the complex dynamical system of society and social influence. </a:t>
            </a:r>
          </a:p>
        </p:txBody>
      </p:sp>
      <p:sp>
        <p:nvSpPr>
          <p:cNvPr id="4" name="Slide Number Placeholder 3"/>
          <p:cNvSpPr>
            <a:spLocks noGrp="1"/>
          </p:cNvSpPr>
          <p:nvPr>
            <p:ph type="sldNum" sz="quarter" idx="5"/>
          </p:nvPr>
        </p:nvSpPr>
        <p:spPr/>
        <p:txBody>
          <a:bodyPr/>
          <a:lstStyle/>
          <a:p>
            <a:fld id="{2DC55EFA-1939-0B4D-9E08-F804BD99885F}" type="slidenum">
              <a:rPr lang="en-US" smtClean="0"/>
              <a:t>2</a:t>
            </a:fld>
            <a:endParaRPr lang="en-US"/>
          </a:p>
        </p:txBody>
      </p:sp>
    </p:spTree>
    <p:extLst>
      <p:ext uri="{BB962C8B-B14F-4D97-AF65-F5344CB8AC3E}">
        <p14:creationId xmlns:p14="http://schemas.microsoft.com/office/powerpoint/2010/main" val="2842246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multiple slides to animate this table with boxes over important information and write out the point you want to make with each box.</a:t>
            </a:r>
          </a:p>
        </p:txBody>
      </p:sp>
      <p:sp>
        <p:nvSpPr>
          <p:cNvPr id="4" name="Slide Number Placeholder 3"/>
          <p:cNvSpPr>
            <a:spLocks noGrp="1"/>
          </p:cNvSpPr>
          <p:nvPr>
            <p:ph type="sldNum" sz="quarter" idx="5"/>
          </p:nvPr>
        </p:nvSpPr>
        <p:spPr/>
        <p:txBody>
          <a:bodyPr/>
          <a:lstStyle/>
          <a:p>
            <a:fld id="{2DC55EFA-1939-0B4D-9E08-F804BD99885F}" type="slidenum">
              <a:rPr lang="en-US" smtClean="0"/>
              <a:t>25</a:t>
            </a:fld>
            <a:endParaRPr lang="en-US"/>
          </a:p>
        </p:txBody>
      </p:sp>
    </p:spTree>
    <p:extLst>
      <p:ext uri="{BB962C8B-B14F-4D97-AF65-F5344CB8AC3E}">
        <p14:creationId xmlns:p14="http://schemas.microsoft.com/office/powerpoint/2010/main" val="3875504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surprising actually, given CNN’s pioneering show “Crossfire” which merged professional wrestling at one point featuring conservative Tucker Carlson as the tough guy and liberal Paul </a:t>
            </a:r>
            <a:r>
              <a:rPr lang="en-US" dirty="0" err="1"/>
              <a:t>Begala</a:t>
            </a:r>
            <a:r>
              <a:rPr lang="en-US" dirty="0"/>
              <a:t> as the pretty boy. Note the </a:t>
            </a:r>
          </a:p>
        </p:txBody>
      </p:sp>
      <p:sp>
        <p:nvSpPr>
          <p:cNvPr id="4" name="Slide Number Placeholder 3"/>
          <p:cNvSpPr>
            <a:spLocks noGrp="1"/>
          </p:cNvSpPr>
          <p:nvPr>
            <p:ph type="sldNum" sz="quarter" idx="5"/>
          </p:nvPr>
        </p:nvSpPr>
        <p:spPr/>
        <p:txBody>
          <a:bodyPr/>
          <a:lstStyle/>
          <a:p>
            <a:fld id="{2DC55EFA-1939-0B4D-9E08-F804BD99885F}" type="slidenum">
              <a:rPr lang="en-US" smtClean="0"/>
              <a:t>26</a:t>
            </a:fld>
            <a:endParaRPr lang="en-US"/>
          </a:p>
        </p:txBody>
      </p:sp>
    </p:spTree>
    <p:extLst>
      <p:ext uri="{BB962C8B-B14F-4D97-AF65-F5344CB8AC3E}">
        <p14:creationId xmlns:p14="http://schemas.microsoft.com/office/powerpoint/2010/main" val="3561110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28</a:t>
            </a:fld>
            <a:endParaRPr lang="en-US"/>
          </a:p>
        </p:txBody>
      </p:sp>
    </p:spTree>
    <p:extLst>
      <p:ext uri="{BB962C8B-B14F-4D97-AF65-F5344CB8AC3E}">
        <p14:creationId xmlns:p14="http://schemas.microsoft.com/office/powerpoint/2010/main" val="3053195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text to explain the value of stubborn extremism model. Other models do not explain this aspect.</a:t>
            </a:r>
          </a:p>
        </p:txBody>
      </p:sp>
      <p:sp>
        <p:nvSpPr>
          <p:cNvPr id="4" name="Slide Number Placeholder 3"/>
          <p:cNvSpPr>
            <a:spLocks noGrp="1"/>
          </p:cNvSpPr>
          <p:nvPr>
            <p:ph type="sldNum" sz="quarter" idx="5"/>
          </p:nvPr>
        </p:nvSpPr>
        <p:spPr/>
        <p:txBody>
          <a:bodyPr/>
          <a:lstStyle/>
          <a:p>
            <a:fld id="{2DC55EFA-1939-0B4D-9E08-F804BD99885F}" type="slidenum">
              <a:rPr lang="en-US" smtClean="0"/>
              <a:t>33</a:t>
            </a:fld>
            <a:endParaRPr lang="en-US"/>
          </a:p>
        </p:txBody>
      </p:sp>
    </p:spTree>
    <p:extLst>
      <p:ext uri="{BB962C8B-B14F-4D97-AF65-F5344CB8AC3E}">
        <p14:creationId xmlns:p14="http://schemas.microsoft.com/office/powerpoint/2010/main" val="1753067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superimpose “problematic assumptions” in red over each alternative to explain how it is lacking. Is here where to explain how our model is more parsimonious?</a:t>
            </a:r>
          </a:p>
          <a:p>
            <a:endParaRPr lang="en-US" dirty="0"/>
          </a:p>
          <a:p>
            <a:endParaRPr lang="en-US" dirty="0"/>
          </a:p>
          <a:p>
            <a:pPr marL="342900" indent="-342900">
              <a:buFont typeface="+mj-lt"/>
              <a:buAutoNum type="arabicPeriod"/>
            </a:pPr>
            <a:r>
              <a:rPr lang="en-US" dirty="0"/>
              <a:t>(e.g., can find solution, can recognize solution, cannot recognize or find a solution)</a:t>
            </a:r>
          </a:p>
          <a:p>
            <a:pPr marL="342900" indent="-342900">
              <a:buFont typeface="+mj-lt"/>
              <a:buAutoNum type="arabicPeriod"/>
            </a:pPr>
            <a:r>
              <a:rPr lang="en-US" dirty="0"/>
              <a:t>Groups are assumed to have a scheme for decision making (e.g., all must independently find solution, a majority must find or recognize solution, etc.)</a:t>
            </a:r>
          </a:p>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34</a:t>
            </a:fld>
            <a:endParaRPr lang="en-US"/>
          </a:p>
        </p:txBody>
      </p:sp>
    </p:spTree>
    <p:extLst>
      <p:ext uri="{BB962C8B-B14F-4D97-AF65-F5344CB8AC3E}">
        <p14:creationId xmlns:p14="http://schemas.microsoft.com/office/powerpoint/2010/main" val="3611741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superimpose “problematic assumptions” in red over each alternative to explain how it is lacking. Is here where to explain how our model is more parsimonious?</a:t>
            </a:r>
          </a:p>
          <a:p>
            <a:endParaRPr lang="en-US" dirty="0"/>
          </a:p>
          <a:p>
            <a:endParaRPr lang="en-US" dirty="0"/>
          </a:p>
          <a:p>
            <a:pPr marL="342900" indent="-342900">
              <a:buFont typeface="+mj-lt"/>
              <a:buAutoNum type="arabicPeriod"/>
            </a:pPr>
            <a:r>
              <a:rPr lang="en-US" dirty="0"/>
              <a:t>(e.g., can find solution, can recognize solution, cannot recognize or find a solution)</a:t>
            </a:r>
          </a:p>
          <a:p>
            <a:pPr marL="342900" indent="-342900">
              <a:buFont typeface="+mj-lt"/>
              <a:buAutoNum type="arabicPeriod"/>
            </a:pPr>
            <a:r>
              <a:rPr lang="en-US" dirty="0"/>
              <a:t>Groups are assumed to have a scheme for decision making (e.g., all must independently find solution, a majority must find or recognize solution, etc.)</a:t>
            </a:r>
          </a:p>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35</a:t>
            </a:fld>
            <a:endParaRPr lang="en-US"/>
          </a:p>
        </p:txBody>
      </p:sp>
    </p:spTree>
    <p:extLst>
      <p:ext uri="{BB962C8B-B14F-4D97-AF65-F5344CB8AC3E}">
        <p14:creationId xmlns:p14="http://schemas.microsoft.com/office/powerpoint/2010/main" val="3100409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I think we can do better than inelegance and hand-waving statements about what “probably” happens. We can do better. Moving forward, we should want to know when and why </a:t>
            </a:r>
          </a:p>
        </p:txBody>
      </p:sp>
      <p:sp>
        <p:nvSpPr>
          <p:cNvPr id="4" name="Slide Number Placeholder 3"/>
          <p:cNvSpPr>
            <a:spLocks noGrp="1"/>
          </p:cNvSpPr>
          <p:nvPr>
            <p:ph type="sldNum" sz="quarter" idx="5"/>
          </p:nvPr>
        </p:nvSpPr>
        <p:spPr/>
        <p:txBody>
          <a:bodyPr/>
          <a:lstStyle/>
          <a:p>
            <a:fld id="{2DC55EFA-1939-0B4D-9E08-F804BD99885F}" type="slidenum">
              <a:rPr lang="en-US" smtClean="0"/>
              <a:t>36</a:t>
            </a:fld>
            <a:endParaRPr lang="en-US"/>
          </a:p>
        </p:txBody>
      </p:sp>
    </p:spTree>
    <p:extLst>
      <p:ext uri="{BB962C8B-B14F-4D97-AF65-F5344CB8AC3E}">
        <p14:creationId xmlns:p14="http://schemas.microsoft.com/office/powerpoint/2010/main" val="353418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Stubborn extremism is bolded because I demonstrate that this assumption, when included in a computational model of social influence, leads to the emergence of a phenomenon known as group polarization. Group polarization is the name given to the experimental observation that socially isolated groups tend to become more extreme over time, which I will explain in more detail later.</a:t>
            </a:r>
          </a:p>
        </p:txBody>
      </p:sp>
      <p:sp>
        <p:nvSpPr>
          <p:cNvPr id="4" name="Slide Number Placeholder 3"/>
          <p:cNvSpPr>
            <a:spLocks noGrp="1"/>
          </p:cNvSpPr>
          <p:nvPr>
            <p:ph type="sldNum" sz="quarter" idx="5"/>
          </p:nvPr>
        </p:nvSpPr>
        <p:spPr/>
        <p:txBody>
          <a:bodyPr/>
          <a:lstStyle/>
          <a:p>
            <a:fld id="{2DC55EFA-1939-0B4D-9E08-F804BD99885F}" type="slidenum">
              <a:rPr lang="en-US" smtClean="0"/>
              <a:t>38</a:t>
            </a:fld>
            <a:endParaRPr lang="en-US"/>
          </a:p>
        </p:txBody>
      </p:sp>
    </p:spTree>
    <p:extLst>
      <p:ext uri="{BB962C8B-B14F-4D97-AF65-F5344CB8AC3E}">
        <p14:creationId xmlns:p14="http://schemas.microsoft.com/office/powerpoint/2010/main" val="5562121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Stubborn extremism is bolded because I demonstrate that this assumption, when included in a computational model of social influence, leads to the emergence of a phenomenon known as group polarization. Group polarization is the name given to the experimental observation that socially isolated groups tend to become more extreme over time, which I will explain in more detail later.</a:t>
            </a:r>
          </a:p>
        </p:txBody>
      </p:sp>
      <p:sp>
        <p:nvSpPr>
          <p:cNvPr id="4" name="Slide Number Placeholder 3"/>
          <p:cNvSpPr>
            <a:spLocks noGrp="1"/>
          </p:cNvSpPr>
          <p:nvPr>
            <p:ph type="sldNum" sz="quarter" idx="5"/>
          </p:nvPr>
        </p:nvSpPr>
        <p:spPr/>
        <p:txBody>
          <a:bodyPr/>
          <a:lstStyle/>
          <a:p>
            <a:fld id="{2DC55EFA-1939-0B4D-9E08-F804BD99885F}" type="slidenum">
              <a:rPr lang="en-US" smtClean="0"/>
              <a:t>39</a:t>
            </a:fld>
            <a:endParaRPr lang="en-US"/>
          </a:p>
        </p:txBody>
      </p:sp>
    </p:spTree>
    <p:extLst>
      <p:ext uri="{BB962C8B-B14F-4D97-AF65-F5344CB8AC3E}">
        <p14:creationId xmlns:p14="http://schemas.microsoft.com/office/powerpoint/2010/main" val="1880970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40</a:t>
            </a:fld>
            <a:endParaRPr lang="en-US"/>
          </a:p>
        </p:txBody>
      </p:sp>
    </p:spTree>
    <p:extLst>
      <p:ext uri="{BB962C8B-B14F-4D97-AF65-F5344CB8AC3E}">
        <p14:creationId xmlns:p14="http://schemas.microsoft.com/office/powerpoint/2010/main" val="159341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3</a:t>
            </a:fld>
            <a:endParaRPr lang="en-US"/>
          </a:p>
        </p:txBody>
      </p:sp>
    </p:spTree>
    <p:extLst>
      <p:ext uri="{BB962C8B-B14F-4D97-AF65-F5344CB8AC3E}">
        <p14:creationId xmlns:p14="http://schemas.microsoft.com/office/powerpoint/2010/main" val="1873652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there are two people A and B and we can somehow measure their opinion on some continuous scale, and let’s say A and B have opinions that are biased towards the same extremity pole, and that A is less extreme than B. In the absence of stubborn extremism, the assumption that social influence can move in-group members towards consensus would have A and B move towards one another equally, perhaps with some step size that may depend on the opinion distance between A and B. </a:t>
            </a:r>
          </a:p>
        </p:txBody>
      </p:sp>
      <p:sp>
        <p:nvSpPr>
          <p:cNvPr id="4" name="Slide Number Placeholder 3"/>
          <p:cNvSpPr>
            <a:spLocks noGrp="1"/>
          </p:cNvSpPr>
          <p:nvPr>
            <p:ph type="sldNum" sz="quarter" idx="5"/>
          </p:nvPr>
        </p:nvSpPr>
        <p:spPr/>
        <p:txBody>
          <a:bodyPr/>
          <a:lstStyle/>
          <a:p>
            <a:fld id="{2DC55EFA-1939-0B4D-9E08-F804BD99885F}" type="slidenum">
              <a:rPr lang="en-US" smtClean="0"/>
              <a:t>41</a:t>
            </a:fld>
            <a:endParaRPr lang="en-US"/>
          </a:p>
        </p:txBody>
      </p:sp>
    </p:spTree>
    <p:extLst>
      <p:ext uri="{BB962C8B-B14F-4D97-AF65-F5344CB8AC3E}">
        <p14:creationId xmlns:p14="http://schemas.microsoft.com/office/powerpoint/2010/main" val="2466385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line at zero</a:t>
            </a:r>
          </a:p>
        </p:txBody>
      </p:sp>
      <p:sp>
        <p:nvSpPr>
          <p:cNvPr id="4" name="Slide Number Placeholder 3"/>
          <p:cNvSpPr>
            <a:spLocks noGrp="1"/>
          </p:cNvSpPr>
          <p:nvPr>
            <p:ph type="sldNum" sz="quarter" idx="5"/>
          </p:nvPr>
        </p:nvSpPr>
        <p:spPr/>
        <p:txBody>
          <a:bodyPr/>
          <a:lstStyle/>
          <a:p>
            <a:fld id="{2DC55EFA-1939-0B4D-9E08-F804BD99885F}" type="slidenum">
              <a:rPr lang="en-US" smtClean="0"/>
              <a:t>43</a:t>
            </a:fld>
            <a:endParaRPr lang="en-US"/>
          </a:p>
        </p:txBody>
      </p:sp>
    </p:spTree>
    <p:extLst>
      <p:ext uri="{BB962C8B-B14F-4D97-AF65-F5344CB8AC3E}">
        <p14:creationId xmlns:p14="http://schemas.microsoft.com/office/powerpoint/2010/main" val="928458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45</a:t>
            </a:fld>
            <a:endParaRPr lang="en-US"/>
          </a:p>
        </p:txBody>
      </p:sp>
    </p:spTree>
    <p:extLst>
      <p:ext uri="{BB962C8B-B14F-4D97-AF65-F5344CB8AC3E}">
        <p14:creationId xmlns:p14="http://schemas.microsoft.com/office/powerpoint/2010/main" val="1065249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show in this Study is that many prominent group polarization results are consistent with simple consensus. This is equivalent to the null hypothesis that there is in fact no shift to extremity in group means.</a:t>
            </a:r>
          </a:p>
        </p:txBody>
      </p:sp>
      <p:sp>
        <p:nvSpPr>
          <p:cNvPr id="4" name="Slide Number Placeholder 3"/>
          <p:cNvSpPr>
            <a:spLocks noGrp="1"/>
          </p:cNvSpPr>
          <p:nvPr>
            <p:ph type="sldNum" sz="quarter" idx="5"/>
          </p:nvPr>
        </p:nvSpPr>
        <p:spPr/>
        <p:txBody>
          <a:bodyPr/>
          <a:lstStyle/>
          <a:p>
            <a:fld id="{2DC55EFA-1939-0B4D-9E08-F804BD99885F}" type="slidenum">
              <a:rPr lang="en-US" smtClean="0"/>
              <a:t>48</a:t>
            </a:fld>
            <a:endParaRPr lang="en-US"/>
          </a:p>
        </p:txBody>
      </p:sp>
    </p:spTree>
    <p:extLst>
      <p:ext uri="{BB962C8B-B14F-4D97-AF65-F5344CB8AC3E}">
        <p14:creationId xmlns:p14="http://schemas.microsoft.com/office/powerpoint/2010/main" val="159884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49</a:t>
            </a:fld>
            <a:endParaRPr lang="en-US"/>
          </a:p>
        </p:txBody>
      </p:sp>
    </p:spTree>
    <p:extLst>
      <p:ext uri="{BB962C8B-B14F-4D97-AF65-F5344CB8AC3E}">
        <p14:creationId xmlns:p14="http://schemas.microsoft.com/office/powerpoint/2010/main" val="3423860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plots in Latex with same </a:t>
            </a:r>
            <a:r>
              <a:rPr lang="en-US" dirty="0" err="1"/>
              <a:t>colorscheme</a:t>
            </a:r>
            <a:r>
              <a:rPr lang="en-US" dirty="0"/>
              <a:t> as the other ones within</a:t>
            </a:r>
          </a:p>
        </p:txBody>
      </p:sp>
      <p:sp>
        <p:nvSpPr>
          <p:cNvPr id="4" name="Slide Number Placeholder 3"/>
          <p:cNvSpPr>
            <a:spLocks noGrp="1"/>
          </p:cNvSpPr>
          <p:nvPr>
            <p:ph type="sldNum" sz="quarter" idx="5"/>
          </p:nvPr>
        </p:nvSpPr>
        <p:spPr/>
        <p:txBody>
          <a:bodyPr/>
          <a:lstStyle/>
          <a:p>
            <a:fld id="{2DC55EFA-1939-0B4D-9E08-F804BD99885F}" type="slidenum">
              <a:rPr lang="en-US" smtClean="0"/>
              <a:t>50</a:t>
            </a:fld>
            <a:endParaRPr lang="en-US"/>
          </a:p>
        </p:txBody>
      </p:sp>
    </p:spTree>
    <p:extLst>
      <p:ext uri="{BB962C8B-B14F-4D97-AF65-F5344CB8AC3E}">
        <p14:creationId xmlns:p14="http://schemas.microsoft.com/office/powerpoint/2010/main" val="27919187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plots in Latex with same </a:t>
            </a:r>
            <a:r>
              <a:rPr lang="en-US" dirty="0" err="1"/>
              <a:t>colorscheme</a:t>
            </a:r>
            <a:r>
              <a:rPr lang="en-US" dirty="0"/>
              <a:t> as the other ones within</a:t>
            </a:r>
          </a:p>
        </p:txBody>
      </p:sp>
      <p:sp>
        <p:nvSpPr>
          <p:cNvPr id="4" name="Slide Number Placeholder 3"/>
          <p:cNvSpPr>
            <a:spLocks noGrp="1"/>
          </p:cNvSpPr>
          <p:nvPr>
            <p:ph type="sldNum" sz="quarter" idx="5"/>
          </p:nvPr>
        </p:nvSpPr>
        <p:spPr/>
        <p:txBody>
          <a:bodyPr/>
          <a:lstStyle/>
          <a:p>
            <a:fld id="{2DC55EFA-1939-0B4D-9E08-F804BD99885F}" type="slidenum">
              <a:rPr lang="en-US" smtClean="0"/>
              <a:t>51</a:t>
            </a:fld>
            <a:endParaRPr lang="en-US"/>
          </a:p>
        </p:txBody>
      </p:sp>
    </p:spTree>
    <p:extLst>
      <p:ext uri="{BB962C8B-B14F-4D97-AF65-F5344CB8AC3E}">
        <p14:creationId xmlns:p14="http://schemas.microsoft.com/office/powerpoint/2010/main" val="1432771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53</a:t>
            </a:fld>
            <a:endParaRPr lang="en-US"/>
          </a:p>
        </p:txBody>
      </p:sp>
    </p:spTree>
    <p:extLst>
      <p:ext uri="{BB962C8B-B14F-4D97-AF65-F5344CB8AC3E}">
        <p14:creationId xmlns:p14="http://schemas.microsoft.com/office/powerpoint/2010/main" val="15159276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can say something like “we often represent social interaction patterns or affordances as a social network where nodes (circles here) represent people and the edges (lines between circles) represent the possibility of social influence between people.” The internet has vastly expanded the possibilities for social influence, including with out-groups who may have opposing viewpoints.</a:t>
            </a:r>
          </a:p>
        </p:txBody>
      </p:sp>
      <p:sp>
        <p:nvSpPr>
          <p:cNvPr id="4" name="Slide Number Placeholder 3"/>
          <p:cNvSpPr>
            <a:spLocks noGrp="1"/>
          </p:cNvSpPr>
          <p:nvPr>
            <p:ph type="sldNum" sz="quarter" idx="5"/>
          </p:nvPr>
        </p:nvSpPr>
        <p:spPr/>
        <p:txBody>
          <a:bodyPr/>
          <a:lstStyle/>
          <a:p>
            <a:fld id="{2DC55EFA-1939-0B4D-9E08-F804BD99885F}" type="slidenum">
              <a:rPr lang="en-US" smtClean="0"/>
              <a:t>59</a:t>
            </a:fld>
            <a:endParaRPr lang="en-US"/>
          </a:p>
        </p:txBody>
      </p:sp>
    </p:spTree>
    <p:extLst>
      <p:ext uri="{BB962C8B-B14F-4D97-AF65-F5344CB8AC3E}">
        <p14:creationId xmlns:p14="http://schemas.microsoft.com/office/powerpoint/2010/main" val="3709404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60</a:t>
            </a:fld>
            <a:endParaRPr lang="en-US"/>
          </a:p>
        </p:txBody>
      </p:sp>
    </p:spTree>
    <p:extLst>
      <p:ext uri="{BB962C8B-B14F-4D97-AF65-F5344CB8AC3E}">
        <p14:creationId xmlns:p14="http://schemas.microsoft.com/office/powerpoint/2010/main" val="2323852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4</a:t>
            </a:fld>
            <a:endParaRPr lang="en-US"/>
          </a:p>
        </p:txBody>
      </p:sp>
    </p:spTree>
    <p:extLst>
      <p:ext uri="{BB962C8B-B14F-4D97-AF65-F5344CB8AC3E}">
        <p14:creationId xmlns:p14="http://schemas.microsoft.com/office/powerpoint/2010/main" val="810884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Stubborn extremism is bolded because I demonstrate that this assumption, when included in a computational model of social influence, leads to the emergence of a phenomenon known as group polarization. Group polarization is the name given to the experimental observation that socially isolated groups tend to become more extreme over time, which I will explain in more detail later.</a:t>
            </a:r>
          </a:p>
        </p:txBody>
      </p:sp>
      <p:sp>
        <p:nvSpPr>
          <p:cNvPr id="4" name="Slide Number Placeholder 3"/>
          <p:cNvSpPr>
            <a:spLocks noGrp="1"/>
          </p:cNvSpPr>
          <p:nvPr>
            <p:ph type="sldNum" sz="quarter" idx="5"/>
          </p:nvPr>
        </p:nvSpPr>
        <p:spPr/>
        <p:txBody>
          <a:bodyPr/>
          <a:lstStyle/>
          <a:p>
            <a:fld id="{2DC55EFA-1939-0B4D-9E08-F804BD99885F}" type="slidenum">
              <a:rPr lang="en-US" smtClean="0"/>
              <a:t>63</a:t>
            </a:fld>
            <a:endParaRPr lang="en-US"/>
          </a:p>
        </p:txBody>
      </p:sp>
    </p:spTree>
    <p:extLst>
      <p:ext uri="{BB962C8B-B14F-4D97-AF65-F5344CB8AC3E}">
        <p14:creationId xmlns:p14="http://schemas.microsoft.com/office/powerpoint/2010/main" val="13340164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Flache</a:t>
            </a:r>
            <a:r>
              <a:rPr lang="en-US" dirty="0"/>
              <a:t> and Macy only reported the average results for populations that were maximally extreme to begin with, and they also assumed communication was perfect. This leads me to the following three questions that consider other social factors that could affect polarization.</a:t>
            </a:r>
          </a:p>
        </p:txBody>
      </p:sp>
      <p:sp>
        <p:nvSpPr>
          <p:cNvPr id="4" name="Slide Number Placeholder 3"/>
          <p:cNvSpPr>
            <a:spLocks noGrp="1"/>
          </p:cNvSpPr>
          <p:nvPr>
            <p:ph type="sldNum" sz="quarter" idx="5"/>
          </p:nvPr>
        </p:nvSpPr>
        <p:spPr/>
        <p:txBody>
          <a:bodyPr/>
          <a:lstStyle/>
          <a:p>
            <a:fld id="{2DC55EFA-1939-0B4D-9E08-F804BD99885F}" type="slidenum">
              <a:rPr lang="en-US" smtClean="0"/>
              <a:t>69</a:t>
            </a:fld>
            <a:endParaRPr lang="en-US"/>
          </a:p>
        </p:txBody>
      </p:sp>
    </p:spTree>
    <p:extLst>
      <p:ext uri="{BB962C8B-B14F-4D97-AF65-F5344CB8AC3E}">
        <p14:creationId xmlns:p14="http://schemas.microsoft.com/office/powerpoint/2010/main" val="39959035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can say something like “we often represent social interaction patterns or affordances as a social network where nodes (circles here) represent people and the edges (lines between circles) represent the possibility of social influence between people.” The internet has vastly expanded the possibilities for social influence, including with out-groups who may have opposing viewpoints.</a:t>
            </a:r>
          </a:p>
        </p:txBody>
      </p:sp>
      <p:sp>
        <p:nvSpPr>
          <p:cNvPr id="4" name="Slide Number Placeholder 3"/>
          <p:cNvSpPr>
            <a:spLocks noGrp="1"/>
          </p:cNvSpPr>
          <p:nvPr>
            <p:ph type="sldNum" sz="quarter" idx="5"/>
          </p:nvPr>
        </p:nvSpPr>
        <p:spPr/>
        <p:txBody>
          <a:bodyPr/>
          <a:lstStyle/>
          <a:p>
            <a:fld id="{2DC55EFA-1939-0B4D-9E08-F804BD99885F}" type="slidenum">
              <a:rPr lang="en-US" smtClean="0"/>
              <a:t>70</a:t>
            </a:fld>
            <a:endParaRPr lang="en-US"/>
          </a:p>
        </p:txBody>
      </p:sp>
    </p:spTree>
    <p:extLst>
      <p:ext uri="{BB962C8B-B14F-4D97-AF65-F5344CB8AC3E}">
        <p14:creationId xmlns:p14="http://schemas.microsoft.com/office/powerpoint/2010/main" val="37341068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can say something like “we often represent social interaction patterns or affordances as a social network where nodes (circles here) represent people and the edges (lines between circles) represent the possibility of social influence between people.” The internet has vastly expanded the possibilities for social influence, including with out-groups who may have opposing viewpoints.</a:t>
            </a:r>
          </a:p>
        </p:txBody>
      </p:sp>
      <p:sp>
        <p:nvSpPr>
          <p:cNvPr id="4" name="Slide Number Placeholder 3"/>
          <p:cNvSpPr>
            <a:spLocks noGrp="1"/>
          </p:cNvSpPr>
          <p:nvPr>
            <p:ph type="sldNum" sz="quarter" idx="5"/>
          </p:nvPr>
        </p:nvSpPr>
        <p:spPr/>
        <p:txBody>
          <a:bodyPr/>
          <a:lstStyle/>
          <a:p>
            <a:fld id="{2DC55EFA-1939-0B4D-9E08-F804BD99885F}" type="slidenum">
              <a:rPr lang="en-US" smtClean="0"/>
              <a:t>71</a:t>
            </a:fld>
            <a:endParaRPr lang="en-US"/>
          </a:p>
        </p:txBody>
      </p:sp>
    </p:spTree>
    <p:extLst>
      <p:ext uri="{BB962C8B-B14F-4D97-AF65-F5344CB8AC3E}">
        <p14:creationId xmlns:p14="http://schemas.microsoft.com/office/powerpoint/2010/main" val="32977396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can say something like “we often represent social interaction patterns or affordances as a social network where nodes (circles here) represent people and the edges (lines between circles) represent the possibility of social influence between people.” The internet has vastly expanded the possibilities for social influence, including with out-groups who may have opposing viewpoints.</a:t>
            </a:r>
          </a:p>
        </p:txBody>
      </p:sp>
      <p:sp>
        <p:nvSpPr>
          <p:cNvPr id="4" name="Slide Number Placeholder 3"/>
          <p:cNvSpPr>
            <a:spLocks noGrp="1"/>
          </p:cNvSpPr>
          <p:nvPr>
            <p:ph type="sldNum" sz="quarter" idx="5"/>
          </p:nvPr>
        </p:nvSpPr>
        <p:spPr/>
        <p:txBody>
          <a:bodyPr/>
          <a:lstStyle/>
          <a:p>
            <a:fld id="{2DC55EFA-1939-0B4D-9E08-F804BD99885F}" type="slidenum">
              <a:rPr lang="en-US" smtClean="0"/>
              <a:t>72</a:t>
            </a:fld>
            <a:endParaRPr lang="en-US"/>
          </a:p>
        </p:txBody>
      </p:sp>
    </p:spTree>
    <p:extLst>
      <p:ext uri="{BB962C8B-B14F-4D97-AF65-F5344CB8AC3E}">
        <p14:creationId xmlns:p14="http://schemas.microsoft.com/office/powerpoint/2010/main" val="18389127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73</a:t>
            </a:fld>
            <a:endParaRPr lang="en-US"/>
          </a:p>
        </p:txBody>
      </p:sp>
    </p:spTree>
    <p:extLst>
      <p:ext uri="{BB962C8B-B14F-4D97-AF65-F5344CB8AC3E}">
        <p14:creationId xmlns:p14="http://schemas.microsoft.com/office/powerpoint/2010/main" val="2266196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74</a:t>
            </a:fld>
            <a:endParaRPr lang="en-US"/>
          </a:p>
        </p:txBody>
      </p:sp>
    </p:spTree>
    <p:extLst>
      <p:ext uri="{BB962C8B-B14F-4D97-AF65-F5344CB8AC3E}">
        <p14:creationId xmlns:p14="http://schemas.microsoft.com/office/powerpoint/2010/main" val="40843051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81</a:t>
            </a:fld>
            <a:endParaRPr lang="en-US"/>
          </a:p>
        </p:txBody>
      </p:sp>
    </p:spTree>
    <p:extLst>
      <p:ext uri="{BB962C8B-B14F-4D97-AF65-F5344CB8AC3E}">
        <p14:creationId xmlns:p14="http://schemas.microsoft.com/office/powerpoint/2010/main" val="3832734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82</a:t>
            </a:fld>
            <a:endParaRPr lang="en-US"/>
          </a:p>
        </p:txBody>
      </p:sp>
    </p:spTree>
    <p:extLst>
      <p:ext uri="{BB962C8B-B14F-4D97-AF65-F5344CB8AC3E}">
        <p14:creationId xmlns:p14="http://schemas.microsoft.com/office/powerpoint/2010/main" val="15662049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83</a:t>
            </a:fld>
            <a:endParaRPr lang="en-US"/>
          </a:p>
        </p:txBody>
      </p:sp>
    </p:spTree>
    <p:extLst>
      <p:ext uri="{BB962C8B-B14F-4D97-AF65-F5344CB8AC3E}">
        <p14:creationId xmlns:p14="http://schemas.microsoft.com/office/powerpoint/2010/main" val="2891279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systems of social influence that support extremism and polarization are complex, it is necessary to break them down into component parts and develop specific models to solve specific problems within each component. In my dissertation I worked to understand some communicative, cognitive and social factors in the emergence of extremism and polarization.</a:t>
            </a:r>
          </a:p>
          <a:p>
            <a:r>
              <a:rPr lang="en-US" dirty="0"/>
              <a:t> </a:t>
            </a:r>
          </a:p>
        </p:txBody>
      </p:sp>
      <p:sp>
        <p:nvSpPr>
          <p:cNvPr id="4" name="Slide Number Placeholder 3"/>
          <p:cNvSpPr>
            <a:spLocks noGrp="1"/>
          </p:cNvSpPr>
          <p:nvPr>
            <p:ph type="sldNum" sz="quarter" idx="5"/>
          </p:nvPr>
        </p:nvSpPr>
        <p:spPr/>
        <p:txBody>
          <a:bodyPr/>
          <a:lstStyle/>
          <a:p>
            <a:fld id="{2DC55EFA-1939-0B4D-9E08-F804BD99885F}" type="slidenum">
              <a:rPr lang="en-US" smtClean="0"/>
              <a:t>5</a:t>
            </a:fld>
            <a:endParaRPr lang="en-US"/>
          </a:p>
        </p:txBody>
      </p:sp>
    </p:spTree>
    <p:extLst>
      <p:ext uri="{BB962C8B-B14F-4D97-AF65-F5344CB8AC3E}">
        <p14:creationId xmlns:p14="http://schemas.microsoft.com/office/powerpoint/2010/main" val="2414183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can say something like “we often represent social interaction patterns or affordances as a social network where nodes (circles here) represent people and the edges (lines between circles) represent the possibility of social influence between people.” The internet has vastly expanded the possibilities for social influence, including with out-groups who may have opposing viewpoints.</a:t>
            </a:r>
          </a:p>
        </p:txBody>
      </p:sp>
      <p:sp>
        <p:nvSpPr>
          <p:cNvPr id="4" name="Slide Number Placeholder 3"/>
          <p:cNvSpPr>
            <a:spLocks noGrp="1"/>
          </p:cNvSpPr>
          <p:nvPr>
            <p:ph type="sldNum" sz="quarter" idx="5"/>
          </p:nvPr>
        </p:nvSpPr>
        <p:spPr/>
        <p:txBody>
          <a:bodyPr/>
          <a:lstStyle/>
          <a:p>
            <a:fld id="{2DC55EFA-1939-0B4D-9E08-F804BD99885F}" type="slidenum">
              <a:rPr lang="en-US" smtClean="0"/>
              <a:t>85</a:t>
            </a:fld>
            <a:endParaRPr lang="en-US"/>
          </a:p>
        </p:txBody>
      </p:sp>
    </p:spTree>
    <p:extLst>
      <p:ext uri="{BB962C8B-B14F-4D97-AF65-F5344CB8AC3E}">
        <p14:creationId xmlns:p14="http://schemas.microsoft.com/office/powerpoint/2010/main" val="2611493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86</a:t>
            </a:fld>
            <a:endParaRPr lang="en-US"/>
          </a:p>
        </p:txBody>
      </p:sp>
    </p:spTree>
    <p:extLst>
      <p:ext uri="{BB962C8B-B14F-4D97-AF65-F5344CB8AC3E}">
        <p14:creationId xmlns:p14="http://schemas.microsoft.com/office/powerpoint/2010/main" val="6544428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harmonize agent indices.</a:t>
            </a:r>
          </a:p>
        </p:txBody>
      </p:sp>
      <p:sp>
        <p:nvSpPr>
          <p:cNvPr id="4" name="Slide Number Placeholder 3"/>
          <p:cNvSpPr>
            <a:spLocks noGrp="1"/>
          </p:cNvSpPr>
          <p:nvPr>
            <p:ph type="sldNum" sz="quarter" idx="5"/>
          </p:nvPr>
        </p:nvSpPr>
        <p:spPr/>
        <p:txBody>
          <a:bodyPr/>
          <a:lstStyle/>
          <a:p>
            <a:fld id="{2DC55EFA-1939-0B4D-9E08-F804BD99885F}" type="slidenum">
              <a:rPr lang="en-US" smtClean="0"/>
              <a:t>87</a:t>
            </a:fld>
            <a:endParaRPr lang="en-US"/>
          </a:p>
        </p:txBody>
      </p:sp>
    </p:spTree>
    <p:extLst>
      <p:ext uri="{BB962C8B-B14F-4D97-AF65-F5344CB8AC3E}">
        <p14:creationId xmlns:p14="http://schemas.microsoft.com/office/powerpoint/2010/main" val="15532329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widen this figure and in the middle have deliberation figure from previous; move before results</a:t>
            </a:r>
          </a:p>
        </p:txBody>
      </p:sp>
      <p:sp>
        <p:nvSpPr>
          <p:cNvPr id="4" name="Slide Number Placeholder 3"/>
          <p:cNvSpPr>
            <a:spLocks noGrp="1"/>
          </p:cNvSpPr>
          <p:nvPr>
            <p:ph type="sldNum" sz="quarter" idx="5"/>
          </p:nvPr>
        </p:nvSpPr>
        <p:spPr/>
        <p:txBody>
          <a:bodyPr/>
          <a:lstStyle/>
          <a:p>
            <a:fld id="{2DC55EFA-1939-0B4D-9E08-F804BD99885F}" type="slidenum">
              <a:rPr lang="en-US" smtClean="0"/>
              <a:t>88</a:t>
            </a:fld>
            <a:endParaRPr lang="en-US"/>
          </a:p>
        </p:txBody>
      </p:sp>
    </p:spTree>
    <p:extLst>
      <p:ext uri="{BB962C8B-B14F-4D97-AF65-F5344CB8AC3E}">
        <p14:creationId xmlns:p14="http://schemas.microsoft.com/office/powerpoint/2010/main" val="18758586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harmonize agent indices.</a:t>
            </a:r>
          </a:p>
        </p:txBody>
      </p:sp>
      <p:sp>
        <p:nvSpPr>
          <p:cNvPr id="4" name="Slide Number Placeholder 3"/>
          <p:cNvSpPr>
            <a:spLocks noGrp="1"/>
          </p:cNvSpPr>
          <p:nvPr>
            <p:ph type="sldNum" sz="quarter" idx="5"/>
          </p:nvPr>
        </p:nvSpPr>
        <p:spPr/>
        <p:txBody>
          <a:bodyPr/>
          <a:lstStyle/>
          <a:p>
            <a:fld id="{2DC55EFA-1939-0B4D-9E08-F804BD99885F}" type="slidenum">
              <a:rPr lang="en-US" smtClean="0"/>
              <a:t>89</a:t>
            </a:fld>
            <a:endParaRPr lang="en-US"/>
          </a:p>
        </p:txBody>
      </p:sp>
    </p:spTree>
    <p:extLst>
      <p:ext uri="{BB962C8B-B14F-4D97-AF65-F5344CB8AC3E}">
        <p14:creationId xmlns:p14="http://schemas.microsoft.com/office/powerpoint/2010/main" val="10594997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90</a:t>
            </a:fld>
            <a:endParaRPr lang="en-US"/>
          </a:p>
        </p:txBody>
      </p:sp>
    </p:spTree>
    <p:extLst>
      <p:ext uri="{BB962C8B-B14F-4D97-AF65-F5344CB8AC3E}">
        <p14:creationId xmlns:p14="http://schemas.microsoft.com/office/powerpoint/2010/main" val="3890759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Mason one may be the one to end on because it’s very clear how the surveys connect to what I’m saying. For instance, on p. 873 Mason says she uses a four-point scale to measure ideological affect, e.g., “how willing would you be to marry a member of their own ideological group and the opposing ideological group (in randomized order). The responses included ‘I absolutely would not’, ‘I probably would not’, ‘I probably would’, ‘I absolutely would’, which were recoded to lie on a continuum between 0 and 1.</a:t>
            </a:r>
          </a:p>
          <a:p>
            <a:endParaRPr lang="en-US" dirty="0"/>
          </a:p>
          <a:p>
            <a:r>
              <a:rPr lang="en-US" dirty="0"/>
              <a:t>See also Mason (2015), “Measures” subsection in the Methods section, starting p. 132.  </a:t>
            </a:r>
            <a:r>
              <a:rPr lang="en-US" dirty="0">
                <a:sym typeface="Wingdings" pitchFamily="2" charset="2"/>
              </a:rPr>
              <a:t> used in next slide</a:t>
            </a:r>
          </a:p>
          <a:p>
            <a:endParaRPr lang="en-US" dirty="0">
              <a:sym typeface="Wingdings" pitchFamily="2" charset="2"/>
            </a:endParaRPr>
          </a:p>
          <a:p>
            <a:r>
              <a:rPr lang="en-US" dirty="0">
                <a:sym typeface="Wingdings" pitchFamily="2" charset="2"/>
              </a:rPr>
              <a:t>Here say something like “I want us to examine evidence for polarization a little more closely, specifically how polarization is typically framed in terms of partisan or issue-specific terms, and how we can generalize the idea of opinions, extremism, and polarization. This is necessary my dissertation focuses on understanding the general, context-independent communicative, cognitive, and social factors in extremism and polarization. Even in the empirical work on metaphor I will present, it is important to keep in mind that we are trying to understand how metaphorical violence affects people generally, not just partisans.”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6</a:t>
            </a:fld>
            <a:endParaRPr lang="en-US"/>
          </a:p>
        </p:txBody>
      </p:sp>
    </p:spTree>
    <p:extLst>
      <p:ext uri="{BB962C8B-B14F-4D97-AF65-F5344CB8AC3E}">
        <p14:creationId xmlns:p14="http://schemas.microsoft.com/office/powerpoint/2010/main" val="1155755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8</a:t>
            </a:fld>
            <a:endParaRPr lang="en-US"/>
          </a:p>
        </p:txBody>
      </p:sp>
    </p:spTree>
    <p:extLst>
      <p:ext uri="{BB962C8B-B14F-4D97-AF65-F5344CB8AC3E}">
        <p14:creationId xmlns:p14="http://schemas.microsoft.com/office/powerpoint/2010/main" val="2046232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9</a:t>
            </a:fld>
            <a:endParaRPr lang="en-US"/>
          </a:p>
        </p:txBody>
      </p:sp>
    </p:spTree>
    <p:extLst>
      <p:ext uri="{BB962C8B-B14F-4D97-AF65-F5344CB8AC3E}">
        <p14:creationId xmlns:p14="http://schemas.microsoft.com/office/powerpoint/2010/main" val="441699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10</a:t>
            </a:fld>
            <a:endParaRPr lang="en-US"/>
          </a:p>
        </p:txBody>
      </p:sp>
    </p:spTree>
    <p:extLst>
      <p:ext uri="{BB962C8B-B14F-4D97-AF65-F5344CB8AC3E}">
        <p14:creationId xmlns:p14="http://schemas.microsoft.com/office/powerpoint/2010/main" val="2643918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FC6F-588C-E340-9117-3FAB81E30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49B419-8B3A-234A-BB49-2543354A6E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8F5437-8067-FE4E-A6A7-8689D243A1D8}"/>
              </a:ext>
            </a:extLst>
          </p:cNvPr>
          <p:cNvSpPr>
            <a:spLocks noGrp="1"/>
          </p:cNvSpPr>
          <p:nvPr>
            <p:ph type="dt" sz="half" idx="10"/>
          </p:nvPr>
        </p:nvSpPr>
        <p:spPr/>
        <p:txBody>
          <a:bodyPr/>
          <a:lstStyle/>
          <a:p>
            <a:fld id="{37AF7346-994B-9C44-AD3C-6C1BA5D6B438}" type="datetimeFigureOut">
              <a:rPr lang="en-US" smtClean="0"/>
              <a:t>8/2/21</a:t>
            </a:fld>
            <a:endParaRPr lang="en-US"/>
          </a:p>
        </p:txBody>
      </p:sp>
      <p:sp>
        <p:nvSpPr>
          <p:cNvPr id="5" name="Footer Placeholder 4">
            <a:extLst>
              <a:ext uri="{FF2B5EF4-FFF2-40B4-BE49-F238E27FC236}">
                <a16:creationId xmlns:a16="http://schemas.microsoft.com/office/drawing/2014/main" id="{18EEB989-E2E5-F24D-97E9-58DB5AADF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5A4B6-5F69-B143-BCAF-3E001BECA745}"/>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55018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274F-E823-0241-AF28-C100F5296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08018-9525-BB4E-9FFA-83DE794A7C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F7BF3-A0F8-EB43-9E39-C0F1535124A1}"/>
              </a:ext>
            </a:extLst>
          </p:cNvPr>
          <p:cNvSpPr>
            <a:spLocks noGrp="1"/>
          </p:cNvSpPr>
          <p:nvPr>
            <p:ph type="dt" sz="half" idx="10"/>
          </p:nvPr>
        </p:nvSpPr>
        <p:spPr/>
        <p:txBody>
          <a:bodyPr/>
          <a:lstStyle/>
          <a:p>
            <a:fld id="{37AF7346-994B-9C44-AD3C-6C1BA5D6B438}" type="datetimeFigureOut">
              <a:rPr lang="en-US" smtClean="0"/>
              <a:t>8/2/21</a:t>
            </a:fld>
            <a:endParaRPr lang="en-US"/>
          </a:p>
        </p:txBody>
      </p:sp>
      <p:sp>
        <p:nvSpPr>
          <p:cNvPr id="5" name="Footer Placeholder 4">
            <a:extLst>
              <a:ext uri="{FF2B5EF4-FFF2-40B4-BE49-F238E27FC236}">
                <a16:creationId xmlns:a16="http://schemas.microsoft.com/office/drawing/2014/main" id="{C8C339D1-1622-E74C-8660-270FA83E54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36780-A962-204E-BB69-D9E2BF6053C4}"/>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175873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08615E-CEB4-4B4D-892D-AF133DD7F8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A0BC4D-5E67-034B-A32D-5025EEFE6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33C89-29A0-DE4D-BBCE-3D07FF943B9A}"/>
              </a:ext>
            </a:extLst>
          </p:cNvPr>
          <p:cNvSpPr>
            <a:spLocks noGrp="1"/>
          </p:cNvSpPr>
          <p:nvPr>
            <p:ph type="dt" sz="half" idx="10"/>
          </p:nvPr>
        </p:nvSpPr>
        <p:spPr/>
        <p:txBody>
          <a:bodyPr/>
          <a:lstStyle/>
          <a:p>
            <a:fld id="{37AF7346-994B-9C44-AD3C-6C1BA5D6B438}" type="datetimeFigureOut">
              <a:rPr lang="en-US" smtClean="0"/>
              <a:t>8/2/21</a:t>
            </a:fld>
            <a:endParaRPr lang="en-US"/>
          </a:p>
        </p:txBody>
      </p:sp>
      <p:sp>
        <p:nvSpPr>
          <p:cNvPr id="5" name="Footer Placeholder 4">
            <a:extLst>
              <a:ext uri="{FF2B5EF4-FFF2-40B4-BE49-F238E27FC236}">
                <a16:creationId xmlns:a16="http://schemas.microsoft.com/office/drawing/2014/main" id="{CB4355D1-6460-3A46-9CE4-19AB677C3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ECD49-A2C9-9844-925E-18DAA1E8D0B2}"/>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427200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91F2-B2C1-AB49-9E91-9C1666C72DE7}"/>
              </a:ext>
            </a:extLst>
          </p:cNvPr>
          <p:cNvSpPr>
            <a:spLocks noGrp="1"/>
          </p:cNvSpPr>
          <p:nvPr>
            <p:ph type="title"/>
          </p:nvPr>
        </p:nvSpPr>
        <p:spPr>
          <a:xfrm>
            <a:off x="0" y="-15875"/>
            <a:ext cx="10515600" cy="1325563"/>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92718397-9350-A74D-AB15-325DA9CAF6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B6FD0-66A6-484B-9BCF-B023C7665F18}"/>
              </a:ext>
            </a:extLst>
          </p:cNvPr>
          <p:cNvSpPr>
            <a:spLocks noGrp="1"/>
          </p:cNvSpPr>
          <p:nvPr>
            <p:ph type="dt" sz="half" idx="10"/>
          </p:nvPr>
        </p:nvSpPr>
        <p:spPr/>
        <p:txBody>
          <a:bodyPr/>
          <a:lstStyle/>
          <a:p>
            <a:fld id="{37AF7346-994B-9C44-AD3C-6C1BA5D6B438}" type="datetimeFigureOut">
              <a:rPr lang="en-US" smtClean="0"/>
              <a:t>8/2/21</a:t>
            </a:fld>
            <a:endParaRPr lang="en-US"/>
          </a:p>
        </p:txBody>
      </p:sp>
      <p:sp>
        <p:nvSpPr>
          <p:cNvPr id="5" name="Footer Placeholder 4">
            <a:extLst>
              <a:ext uri="{FF2B5EF4-FFF2-40B4-BE49-F238E27FC236}">
                <a16:creationId xmlns:a16="http://schemas.microsoft.com/office/drawing/2014/main" id="{9914A85F-102D-244F-AFBA-D5A49649B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4AE4B-7DAB-0F42-A606-7845E157E88B}"/>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41059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FEB9-9050-4C46-8903-510B14D67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EC3BFF-ED3F-334E-883E-1A9B26ED66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56CBAA-136F-A94B-9DA2-1DC1512DBB04}"/>
              </a:ext>
            </a:extLst>
          </p:cNvPr>
          <p:cNvSpPr>
            <a:spLocks noGrp="1"/>
          </p:cNvSpPr>
          <p:nvPr>
            <p:ph type="dt" sz="half" idx="10"/>
          </p:nvPr>
        </p:nvSpPr>
        <p:spPr/>
        <p:txBody>
          <a:bodyPr/>
          <a:lstStyle/>
          <a:p>
            <a:fld id="{37AF7346-994B-9C44-AD3C-6C1BA5D6B438}" type="datetimeFigureOut">
              <a:rPr lang="en-US" smtClean="0"/>
              <a:t>8/2/21</a:t>
            </a:fld>
            <a:endParaRPr lang="en-US"/>
          </a:p>
        </p:txBody>
      </p:sp>
      <p:sp>
        <p:nvSpPr>
          <p:cNvPr id="5" name="Footer Placeholder 4">
            <a:extLst>
              <a:ext uri="{FF2B5EF4-FFF2-40B4-BE49-F238E27FC236}">
                <a16:creationId xmlns:a16="http://schemas.microsoft.com/office/drawing/2014/main" id="{DED81371-9BEF-0D42-9723-5DF87D48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A8ACC-29FD-3D43-B06A-AE287B8E68CC}"/>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2011328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5204-8DCF-AA42-8B70-E200DFCC6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8D057C-F6CD-D14D-9CBC-068615C1CA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FBBE5-36F9-744E-95FC-AE67CFDA22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8F994E-251D-7E45-BD9D-37A37C1AA0CE}"/>
              </a:ext>
            </a:extLst>
          </p:cNvPr>
          <p:cNvSpPr>
            <a:spLocks noGrp="1"/>
          </p:cNvSpPr>
          <p:nvPr>
            <p:ph type="dt" sz="half" idx="10"/>
          </p:nvPr>
        </p:nvSpPr>
        <p:spPr/>
        <p:txBody>
          <a:bodyPr/>
          <a:lstStyle/>
          <a:p>
            <a:fld id="{37AF7346-994B-9C44-AD3C-6C1BA5D6B438}" type="datetimeFigureOut">
              <a:rPr lang="en-US" smtClean="0"/>
              <a:t>8/2/21</a:t>
            </a:fld>
            <a:endParaRPr lang="en-US"/>
          </a:p>
        </p:txBody>
      </p:sp>
      <p:sp>
        <p:nvSpPr>
          <p:cNvPr id="6" name="Footer Placeholder 5">
            <a:extLst>
              <a:ext uri="{FF2B5EF4-FFF2-40B4-BE49-F238E27FC236}">
                <a16:creationId xmlns:a16="http://schemas.microsoft.com/office/drawing/2014/main" id="{1B0A367C-3B55-9045-88D4-9D603CF8D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0EE5F0-804B-F344-BB55-9EBD6FFE2B7F}"/>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328497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9EA-A6BA-E74E-9B52-0C0C6E1AD9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F0EEE4-45A7-EB4B-BB03-652EEAFB1C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B24705-53BC-0340-8024-7B687CE66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EF123F-9264-4044-9672-126F874078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0B847B-A8A6-D843-9A3B-81CC113785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E58854-10A6-A140-96CD-EBE045A954BD}"/>
              </a:ext>
            </a:extLst>
          </p:cNvPr>
          <p:cNvSpPr>
            <a:spLocks noGrp="1"/>
          </p:cNvSpPr>
          <p:nvPr>
            <p:ph type="dt" sz="half" idx="10"/>
          </p:nvPr>
        </p:nvSpPr>
        <p:spPr/>
        <p:txBody>
          <a:bodyPr/>
          <a:lstStyle/>
          <a:p>
            <a:fld id="{37AF7346-994B-9C44-AD3C-6C1BA5D6B438}" type="datetimeFigureOut">
              <a:rPr lang="en-US" smtClean="0"/>
              <a:t>8/2/21</a:t>
            </a:fld>
            <a:endParaRPr lang="en-US"/>
          </a:p>
        </p:txBody>
      </p:sp>
      <p:sp>
        <p:nvSpPr>
          <p:cNvPr id="8" name="Footer Placeholder 7">
            <a:extLst>
              <a:ext uri="{FF2B5EF4-FFF2-40B4-BE49-F238E27FC236}">
                <a16:creationId xmlns:a16="http://schemas.microsoft.com/office/drawing/2014/main" id="{F6FAF816-1970-C844-B522-7E914459B1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AE7A06-0605-AA4A-BC4C-62A88E54CCE8}"/>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212802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BC4E-C693-F443-9714-3E92B480373A}"/>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78D2CA-4DE1-0549-AC18-66FCC460514B}"/>
              </a:ext>
            </a:extLst>
          </p:cNvPr>
          <p:cNvSpPr>
            <a:spLocks noGrp="1"/>
          </p:cNvSpPr>
          <p:nvPr>
            <p:ph type="dt" sz="half" idx="10"/>
          </p:nvPr>
        </p:nvSpPr>
        <p:spPr/>
        <p:txBody>
          <a:bodyPr/>
          <a:lstStyle/>
          <a:p>
            <a:fld id="{37AF7346-994B-9C44-AD3C-6C1BA5D6B438}" type="datetimeFigureOut">
              <a:rPr lang="en-US" smtClean="0"/>
              <a:t>8/2/21</a:t>
            </a:fld>
            <a:endParaRPr lang="en-US"/>
          </a:p>
        </p:txBody>
      </p:sp>
      <p:sp>
        <p:nvSpPr>
          <p:cNvPr id="4" name="Footer Placeholder 3">
            <a:extLst>
              <a:ext uri="{FF2B5EF4-FFF2-40B4-BE49-F238E27FC236}">
                <a16:creationId xmlns:a16="http://schemas.microsoft.com/office/drawing/2014/main" id="{0C83E0ED-7A0C-344D-B349-B2A2375D4A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38CC73-CFE4-D547-AD43-40F557486A11}"/>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209070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27721B-1FC0-2640-9CC5-0EF6F7046DE0}"/>
              </a:ext>
            </a:extLst>
          </p:cNvPr>
          <p:cNvSpPr>
            <a:spLocks noGrp="1"/>
          </p:cNvSpPr>
          <p:nvPr>
            <p:ph type="dt" sz="half" idx="10"/>
          </p:nvPr>
        </p:nvSpPr>
        <p:spPr/>
        <p:txBody>
          <a:bodyPr/>
          <a:lstStyle/>
          <a:p>
            <a:fld id="{37AF7346-994B-9C44-AD3C-6C1BA5D6B438}" type="datetimeFigureOut">
              <a:rPr lang="en-US" smtClean="0"/>
              <a:t>8/2/21</a:t>
            </a:fld>
            <a:endParaRPr lang="en-US"/>
          </a:p>
        </p:txBody>
      </p:sp>
      <p:sp>
        <p:nvSpPr>
          <p:cNvPr id="3" name="Footer Placeholder 2">
            <a:extLst>
              <a:ext uri="{FF2B5EF4-FFF2-40B4-BE49-F238E27FC236}">
                <a16:creationId xmlns:a16="http://schemas.microsoft.com/office/drawing/2014/main" id="{0D8004F2-8001-7E42-827A-793004ADC9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D9125B-79E8-154E-9DB1-F4ACE68D8E69}"/>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364235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F412-FAA5-CE49-9A9F-6BC6765C2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B4C515-4137-6648-9CCB-9D6A5FD7AC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6C5959-D36F-7340-87D4-975062161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942D78-4F06-6543-A505-9A51D13B3F66}"/>
              </a:ext>
            </a:extLst>
          </p:cNvPr>
          <p:cNvSpPr>
            <a:spLocks noGrp="1"/>
          </p:cNvSpPr>
          <p:nvPr>
            <p:ph type="dt" sz="half" idx="10"/>
          </p:nvPr>
        </p:nvSpPr>
        <p:spPr/>
        <p:txBody>
          <a:bodyPr/>
          <a:lstStyle/>
          <a:p>
            <a:fld id="{37AF7346-994B-9C44-AD3C-6C1BA5D6B438}" type="datetimeFigureOut">
              <a:rPr lang="en-US" smtClean="0"/>
              <a:t>8/2/21</a:t>
            </a:fld>
            <a:endParaRPr lang="en-US"/>
          </a:p>
        </p:txBody>
      </p:sp>
      <p:sp>
        <p:nvSpPr>
          <p:cNvPr id="6" name="Footer Placeholder 5">
            <a:extLst>
              <a:ext uri="{FF2B5EF4-FFF2-40B4-BE49-F238E27FC236}">
                <a16:creationId xmlns:a16="http://schemas.microsoft.com/office/drawing/2014/main" id="{81F6F3A3-74E4-814F-97D7-270B6A512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55531-186B-C143-88A9-6AC8AAFC4317}"/>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400683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FD868-6262-6640-9408-54C157A50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FDF3A7-B06E-DE42-B00C-2E86C5D23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2583A5-BE1D-E646-BA47-35D2BABF9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D6A242-0055-8848-AED9-9E8AD3004CFC}"/>
              </a:ext>
            </a:extLst>
          </p:cNvPr>
          <p:cNvSpPr>
            <a:spLocks noGrp="1"/>
          </p:cNvSpPr>
          <p:nvPr>
            <p:ph type="dt" sz="half" idx="10"/>
          </p:nvPr>
        </p:nvSpPr>
        <p:spPr/>
        <p:txBody>
          <a:bodyPr/>
          <a:lstStyle/>
          <a:p>
            <a:fld id="{37AF7346-994B-9C44-AD3C-6C1BA5D6B438}" type="datetimeFigureOut">
              <a:rPr lang="en-US" smtClean="0"/>
              <a:t>8/2/21</a:t>
            </a:fld>
            <a:endParaRPr lang="en-US"/>
          </a:p>
        </p:txBody>
      </p:sp>
      <p:sp>
        <p:nvSpPr>
          <p:cNvPr id="6" name="Footer Placeholder 5">
            <a:extLst>
              <a:ext uri="{FF2B5EF4-FFF2-40B4-BE49-F238E27FC236}">
                <a16:creationId xmlns:a16="http://schemas.microsoft.com/office/drawing/2014/main" id="{F4348B10-FEF7-1E47-8039-BFDBDB758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9A40B-9F47-EC49-BF02-C64BA6ACDE06}"/>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693627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5A78C1-0FB4-7A47-A304-13FEE6DE31A6}"/>
              </a:ext>
            </a:extLst>
          </p:cNvPr>
          <p:cNvSpPr>
            <a:spLocks noGrp="1"/>
          </p:cNvSpPr>
          <p:nvPr>
            <p:ph type="title"/>
          </p:nvPr>
        </p:nvSpPr>
        <p:spPr>
          <a:xfrm>
            <a:off x="0" y="-73025"/>
            <a:ext cx="10515600"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6AEBFC7-0A64-8E47-ABA8-B5D513E7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4A369-B502-C347-AF25-A99467BB71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F7346-994B-9C44-AD3C-6C1BA5D6B438}" type="datetimeFigureOut">
              <a:rPr lang="en-US" smtClean="0"/>
              <a:t>8/2/21</a:t>
            </a:fld>
            <a:endParaRPr lang="en-US"/>
          </a:p>
        </p:txBody>
      </p:sp>
      <p:sp>
        <p:nvSpPr>
          <p:cNvPr id="5" name="Footer Placeholder 4">
            <a:extLst>
              <a:ext uri="{FF2B5EF4-FFF2-40B4-BE49-F238E27FC236}">
                <a16:creationId xmlns:a16="http://schemas.microsoft.com/office/drawing/2014/main" id="{7D78D18A-2487-0146-A701-FFA328C94B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B7275AF-14BF-7743-98F5-0AFF9CDE0E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A87FF-9725-7344-A3D5-98E502B54FA0}" type="slidenum">
              <a:rPr lang="en-US" smtClean="0"/>
              <a:t>‹#›</a:t>
            </a:fld>
            <a:endParaRPr lang="en-US" dirty="0"/>
          </a:p>
        </p:txBody>
      </p:sp>
    </p:spTree>
    <p:extLst>
      <p:ext uri="{BB962C8B-B14F-4D97-AF65-F5344CB8AC3E}">
        <p14:creationId xmlns:p14="http://schemas.microsoft.com/office/powerpoint/2010/main" val="3447345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jpe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6.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0.tiff"/><Relationship Id="rId4" Type="http://schemas.openxmlformats.org/officeDocument/2006/relationships/image" Target="../media/image69.jpeg"/></Relationships>
</file>

<file path=ppt/slides/_rels/slide7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2.gi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8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8.jpeg"/><Relationship Id="rId7" Type="http://schemas.openxmlformats.org/officeDocument/2006/relationships/image" Target="../media/image56.jpe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80.jpeg"/><Relationship Id="rId11" Type="http://schemas.openxmlformats.org/officeDocument/2006/relationships/image" Target="../media/image58.png"/><Relationship Id="rId5" Type="http://schemas.openxmlformats.org/officeDocument/2006/relationships/image" Target="../media/image55.jpeg"/><Relationship Id="rId10" Type="http://schemas.openxmlformats.org/officeDocument/2006/relationships/image" Target="../media/image57.tiff"/><Relationship Id="rId4" Type="http://schemas.openxmlformats.org/officeDocument/2006/relationships/image" Target="../media/image69.jpeg"/><Relationship Id="rId9" Type="http://schemas.openxmlformats.org/officeDocument/2006/relationships/image" Target="../media/image70.tiff"/></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692E-6170-C04B-8188-D295F058657A}"/>
              </a:ext>
            </a:extLst>
          </p:cNvPr>
          <p:cNvSpPr>
            <a:spLocks noGrp="1"/>
          </p:cNvSpPr>
          <p:nvPr>
            <p:ph type="ctrTitle"/>
          </p:nvPr>
        </p:nvSpPr>
        <p:spPr>
          <a:xfrm>
            <a:off x="1524000" y="285784"/>
            <a:ext cx="9144000" cy="2387600"/>
          </a:xfrm>
        </p:spPr>
        <p:txBody>
          <a:bodyPr>
            <a:normAutofit fontScale="90000"/>
          </a:bodyPr>
          <a:lstStyle/>
          <a:p>
            <a:r>
              <a:rPr lang="en-US" dirty="0"/>
              <a:t> Four studies of communicative, cognitive, and social factors in extremism and polarization</a:t>
            </a:r>
          </a:p>
        </p:txBody>
      </p:sp>
      <p:sp>
        <p:nvSpPr>
          <p:cNvPr id="3" name="Subtitle 2">
            <a:extLst>
              <a:ext uri="{FF2B5EF4-FFF2-40B4-BE49-F238E27FC236}">
                <a16:creationId xmlns:a16="http://schemas.microsoft.com/office/drawing/2014/main" id="{11C5B7B4-BF1B-B641-8003-0E399FD7836C}"/>
              </a:ext>
            </a:extLst>
          </p:cNvPr>
          <p:cNvSpPr>
            <a:spLocks noGrp="1"/>
          </p:cNvSpPr>
          <p:nvPr>
            <p:ph type="subTitle" idx="1"/>
          </p:nvPr>
        </p:nvSpPr>
        <p:spPr>
          <a:xfrm>
            <a:off x="0" y="3356736"/>
            <a:ext cx="12192000" cy="3501264"/>
          </a:xfrm>
        </p:spPr>
        <p:txBody>
          <a:bodyPr>
            <a:normAutofit/>
          </a:bodyPr>
          <a:lstStyle/>
          <a:p>
            <a:r>
              <a:rPr lang="en-US" dirty="0"/>
              <a:t>Matthew A. Turner</a:t>
            </a:r>
          </a:p>
          <a:p>
            <a:r>
              <a:rPr lang="en-US" dirty="0"/>
              <a:t>PhD Dissertation Defense</a:t>
            </a:r>
          </a:p>
          <a:p>
            <a:r>
              <a:rPr lang="en-US" dirty="0"/>
              <a:t>August 2, 2021</a:t>
            </a:r>
          </a:p>
          <a:p>
            <a:endParaRPr lang="en-US" dirty="0"/>
          </a:p>
          <a:p>
            <a:r>
              <a:rPr lang="en-US" dirty="0">
                <a:solidFill>
                  <a:schemeClr val="bg2">
                    <a:lumMod val="50000"/>
                  </a:schemeClr>
                </a:solidFill>
              </a:rPr>
              <a:t>Chair: Paul E. Smaldino</a:t>
            </a:r>
          </a:p>
          <a:p>
            <a:endParaRPr lang="en-US" dirty="0">
              <a:solidFill>
                <a:schemeClr val="bg2">
                  <a:lumMod val="50000"/>
                </a:schemeClr>
              </a:solidFill>
            </a:endParaRPr>
          </a:p>
          <a:p>
            <a:r>
              <a:rPr lang="en-US" dirty="0">
                <a:solidFill>
                  <a:schemeClr val="bg2">
                    <a:lumMod val="50000"/>
                  </a:schemeClr>
                </a:solidFill>
              </a:rPr>
              <a:t>Committee members:  Teenie Matlock, Christopher T. </a:t>
            </a:r>
            <a:r>
              <a:rPr lang="en-US" dirty="0" err="1">
                <a:solidFill>
                  <a:schemeClr val="bg2">
                    <a:lumMod val="50000"/>
                  </a:schemeClr>
                </a:solidFill>
              </a:rPr>
              <a:t>Kello</a:t>
            </a:r>
            <a:r>
              <a:rPr lang="en-US" dirty="0">
                <a:solidFill>
                  <a:schemeClr val="bg2">
                    <a:lumMod val="50000"/>
                  </a:schemeClr>
                </a:solidFill>
              </a:rPr>
              <a:t>, and Jeffrey Yoshimi</a:t>
            </a:r>
          </a:p>
          <a:p>
            <a:endParaRPr lang="en-US" dirty="0"/>
          </a:p>
        </p:txBody>
      </p:sp>
    </p:spTree>
    <p:extLst>
      <p:ext uri="{BB962C8B-B14F-4D97-AF65-F5344CB8AC3E}">
        <p14:creationId xmlns:p14="http://schemas.microsoft.com/office/powerpoint/2010/main" val="316245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D922-0C11-7947-AD7F-17593DEC4CBA}"/>
              </a:ext>
            </a:extLst>
          </p:cNvPr>
          <p:cNvSpPr>
            <a:spLocks noGrp="1"/>
          </p:cNvSpPr>
          <p:nvPr>
            <p:ph type="title"/>
          </p:nvPr>
        </p:nvSpPr>
        <p:spPr>
          <a:xfrm>
            <a:off x="0" y="0"/>
            <a:ext cx="12192000" cy="1325563"/>
          </a:xfrm>
        </p:spPr>
        <p:txBody>
          <a:bodyPr>
            <a:normAutofit/>
          </a:bodyPr>
          <a:lstStyle/>
          <a:p>
            <a:pPr algn="ctr"/>
            <a:r>
              <a:rPr lang="en-US" sz="3600" dirty="0"/>
              <a:t>Increased polarization = increased pairwise opinion distance</a:t>
            </a:r>
          </a:p>
        </p:txBody>
      </p:sp>
      <p:pic>
        <p:nvPicPr>
          <p:cNvPr id="6" name="Picture 5">
            <a:extLst>
              <a:ext uri="{FF2B5EF4-FFF2-40B4-BE49-F238E27FC236}">
                <a16:creationId xmlns:a16="http://schemas.microsoft.com/office/drawing/2014/main" id="{ACE6B781-B983-1F4B-8CC6-D8CA8C98660C}"/>
              </a:ext>
            </a:extLst>
          </p:cNvPr>
          <p:cNvPicPr>
            <a:picLocks noChangeAspect="1"/>
          </p:cNvPicPr>
          <p:nvPr/>
        </p:nvPicPr>
        <p:blipFill>
          <a:blip r:embed="rId3"/>
          <a:srcRect/>
          <a:stretch/>
        </p:blipFill>
        <p:spPr>
          <a:xfrm>
            <a:off x="177922" y="2049524"/>
            <a:ext cx="5311330" cy="3162556"/>
          </a:xfrm>
          <a:prstGeom prst="rect">
            <a:avLst/>
          </a:prstGeom>
        </p:spPr>
      </p:pic>
      <p:pic>
        <p:nvPicPr>
          <p:cNvPr id="7" name="Picture 6">
            <a:extLst>
              <a:ext uri="{FF2B5EF4-FFF2-40B4-BE49-F238E27FC236}">
                <a16:creationId xmlns:a16="http://schemas.microsoft.com/office/drawing/2014/main" id="{01F5E2DC-887E-DB41-9A54-E6E0B2D694AC}"/>
              </a:ext>
            </a:extLst>
          </p:cNvPr>
          <p:cNvPicPr>
            <a:picLocks noChangeAspect="1"/>
          </p:cNvPicPr>
          <p:nvPr/>
        </p:nvPicPr>
        <p:blipFill>
          <a:blip r:embed="rId4"/>
          <a:srcRect/>
          <a:stretch/>
        </p:blipFill>
        <p:spPr>
          <a:xfrm>
            <a:off x="6417818" y="2031410"/>
            <a:ext cx="5419928" cy="3176433"/>
          </a:xfrm>
          <a:prstGeom prst="rect">
            <a:avLst/>
          </a:prstGeom>
        </p:spPr>
      </p:pic>
      <p:sp>
        <p:nvSpPr>
          <p:cNvPr id="8" name="Right Arrow 7">
            <a:extLst>
              <a:ext uri="{FF2B5EF4-FFF2-40B4-BE49-F238E27FC236}">
                <a16:creationId xmlns:a16="http://schemas.microsoft.com/office/drawing/2014/main" id="{D73443E7-FA14-274A-B5DD-3FD44062F17C}"/>
              </a:ext>
            </a:extLst>
          </p:cNvPr>
          <p:cNvSpPr/>
          <p:nvPr/>
        </p:nvSpPr>
        <p:spPr>
          <a:xfrm>
            <a:off x="5262216" y="3429000"/>
            <a:ext cx="906936" cy="1217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FFE4313-F85D-324D-BDB5-CF782099B325}"/>
              </a:ext>
            </a:extLst>
          </p:cNvPr>
          <p:cNvSpPr txBox="1"/>
          <p:nvPr/>
        </p:nvSpPr>
        <p:spPr>
          <a:xfrm>
            <a:off x="2505456" y="5157215"/>
            <a:ext cx="1204176" cy="461665"/>
          </a:xfrm>
          <a:prstGeom prst="rect">
            <a:avLst/>
          </a:prstGeom>
          <a:noFill/>
        </p:spPr>
        <p:txBody>
          <a:bodyPr wrap="none" rtlCol="0">
            <a:spAutoFit/>
          </a:bodyPr>
          <a:lstStyle/>
          <a:p>
            <a:r>
              <a:rPr lang="en-US" sz="2400" dirty="0"/>
              <a:t>Opinion</a:t>
            </a:r>
          </a:p>
        </p:txBody>
      </p:sp>
      <p:sp>
        <p:nvSpPr>
          <p:cNvPr id="10" name="TextBox 9">
            <a:extLst>
              <a:ext uri="{FF2B5EF4-FFF2-40B4-BE49-F238E27FC236}">
                <a16:creationId xmlns:a16="http://schemas.microsoft.com/office/drawing/2014/main" id="{942D676B-ED5E-654B-843C-5953A1A0A58E}"/>
              </a:ext>
            </a:extLst>
          </p:cNvPr>
          <p:cNvSpPr txBox="1"/>
          <p:nvPr/>
        </p:nvSpPr>
        <p:spPr>
          <a:xfrm>
            <a:off x="8773560" y="5157215"/>
            <a:ext cx="1204176" cy="461665"/>
          </a:xfrm>
          <a:prstGeom prst="rect">
            <a:avLst/>
          </a:prstGeom>
          <a:noFill/>
        </p:spPr>
        <p:txBody>
          <a:bodyPr wrap="none" rtlCol="0">
            <a:spAutoFit/>
          </a:bodyPr>
          <a:lstStyle/>
          <a:p>
            <a:r>
              <a:rPr lang="en-US" sz="2400" dirty="0"/>
              <a:t>Opinion</a:t>
            </a:r>
          </a:p>
        </p:txBody>
      </p:sp>
      <p:sp>
        <p:nvSpPr>
          <p:cNvPr id="11" name="TextBox 10">
            <a:extLst>
              <a:ext uri="{FF2B5EF4-FFF2-40B4-BE49-F238E27FC236}">
                <a16:creationId xmlns:a16="http://schemas.microsoft.com/office/drawing/2014/main" id="{279EC14E-0A63-F64E-AF30-29BF1BF42ED6}"/>
              </a:ext>
            </a:extLst>
          </p:cNvPr>
          <p:cNvSpPr txBox="1"/>
          <p:nvPr/>
        </p:nvSpPr>
        <p:spPr>
          <a:xfrm>
            <a:off x="5074322" y="2651760"/>
            <a:ext cx="1282723" cy="646331"/>
          </a:xfrm>
          <a:prstGeom prst="rect">
            <a:avLst/>
          </a:prstGeom>
          <a:noFill/>
        </p:spPr>
        <p:txBody>
          <a:bodyPr wrap="none" rtlCol="0">
            <a:spAutoFit/>
          </a:bodyPr>
          <a:lstStyle/>
          <a:p>
            <a:r>
              <a:rPr lang="en-US" dirty="0"/>
              <a:t>Increased</a:t>
            </a:r>
            <a:br>
              <a:rPr lang="en-US" dirty="0"/>
            </a:br>
            <a:r>
              <a:rPr lang="en-US" dirty="0"/>
              <a:t>polarization</a:t>
            </a:r>
          </a:p>
        </p:txBody>
      </p:sp>
    </p:spTree>
    <p:extLst>
      <p:ext uri="{BB962C8B-B14F-4D97-AF65-F5344CB8AC3E}">
        <p14:creationId xmlns:p14="http://schemas.microsoft.com/office/powerpoint/2010/main" val="1945548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69357-E7E9-E941-96C9-8A7E410CAC82}"/>
              </a:ext>
            </a:extLst>
          </p:cNvPr>
          <p:cNvSpPr>
            <a:spLocks noGrp="1"/>
          </p:cNvSpPr>
          <p:nvPr>
            <p:ph type="title"/>
          </p:nvPr>
        </p:nvSpPr>
        <p:spPr>
          <a:xfrm>
            <a:off x="-1" y="3975"/>
            <a:ext cx="11800573" cy="1325563"/>
          </a:xfrm>
        </p:spPr>
        <p:txBody>
          <a:bodyPr/>
          <a:lstStyle/>
          <a:p>
            <a:r>
              <a:rPr lang="en-US" dirty="0"/>
              <a:t>Computational methods</a:t>
            </a:r>
          </a:p>
        </p:txBody>
      </p:sp>
      <p:sp>
        <p:nvSpPr>
          <p:cNvPr id="6" name="Rectangle 5">
            <a:extLst>
              <a:ext uri="{FF2B5EF4-FFF2-40B4-BE49-F238E27FC236}">
                <a16:creationId xmlns:a16="http://schemas.microsoft.com/office/drawing/2014/main" id="{3445939F-D058-7A47-B3B3-AE6230BFC116}"/>
              </a:ext>
            </a:extLst>
          </p:cNvPr>
          <p:cNvSpPr/>
          <p:nvPr/>
        </p:nvSpPr>
        <p:spPr>
          <a:xfrm>
            <a:off x="-1" y="1100642"/>
            <a:ext cx="3720874" cy="5753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D72240-6840-1A4D-988A-8ECF898E4F57}"/>
              </a:ext>
            </a:extLst>
          </p:cNvPr>
          <p:cNvSpPr txBox="1"/>
          <p:nvPr/>
        </p:nvSpPr>
        <p:spPr>
          <a:xfrm>
            <a:off x="99676" y="1206455"/>
            <a:ext cx="3254754" cy="646331"/>
          </a:xfrm>
          <a:prstGeom prst="rect">
            <a:avLst/>
          </a:prstGeom>
          <a:noFill/>
        </p:spPr>
        <p:txBody>
          <a:bodyPr wrap="square" rtlCol="0">
            <a:spAutoFit/>
          </a:bodyPr>
          <a:lstStyle/>
          <a:p>
            <a:r>
              <a:rPr lang="en-US" dirty="0"/>
              <a:t>Statistical modeling of  TV </a:t>
            </a:r>
          </a:p>
          <a:p>
            <a:r>
              <a:rPr lang="en-US" dirty="0"/>
              <a:t>News Archive and Twitter data</a:t>
            </a:r>
          </a:p>
        </p:txBody>
      </p:sp>
      <p:sp>
        <p:nvSpPr>
          <p:cNvPr id="10" name="Rectangle 9">
            <a:extLst>
              <a:ext uri="{FF2B5EF4-FFF2-40B4-BE49-F238E27FC236}">
                <a16:creationId xmlns:a16="http://schemas.microsoft.com/office/drawing/2014/main" id="{664DC610-F8D7-4B47-8F45-B4AB92601506}"/>
              </a:ext>
            </a:extLst>
          </p:cNvPr>
          <p:cNvSpPr/>
          <p:nvPr/>
        </p:nvSpPr>
        <p:spPr>
          <a:xfrm>
            <a:off x="4238903" y="1097632"/>
            <a:ext cx="3720874" cy="5753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493DF88-C589-2A42-81C3-B6FA0AA5CDFD}"/>
              </a:ext>
            </a:extLst>
          </p:cNvPr>
          <p:cNvSpPr/>
          <p:nvPr/>
        </p:nvSpPr>
        <p:spPr>
          <a:xfrm>
            <a:off x="8471126" y="1097632"/>
            <a:ext cx="3720874" cy="5753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9C65FC9-99B4-924C-8BAE-102F5B39B26B}"/>
              </a:ext>
            </a:extLst>
          </p:cNvPr>
          <p:cNvSpPr txBox="1"/>
          <p:nvPr/>
        </p:nvSpPr>
        <p:spPr>
          <a:xfrm>
            <a:off x="4480986" y="1086534"/>
            <a:ext cx="3254754" cy="923330"/>
          </a:xfrm>
          <a:prstGeom prst="rect">
            <a:avLst/>
          </a:prstGeom>
          <a:noFill/>
        </p:spPr>
        <p:txBody>
          <a:bodyPr wrap="square" rtlCol="0">
            <a:spAutoFit/>
          </a:bodyPr>
          <a:lstStyle/>
          <a:p>
            <a:r>
              <a:rPr lang="en-US" dirty="0"/>
              <a:t>Agent-based models of social</a:t>
            </a:r>
          </a:p>
          <a:p>
            <a:r>
              <a:rPr lang="en-US" dirty="0"/>
              <a:t>influence in experiments </a:t>
            </a:r>
          </a:p>
          <a:p>
            <a:r>
              <a:rPr lang="en-US" dirty="0"/>
              <a:t>and society</a:t>
            </a:r>
          </a:p>
        </p:txBody>
      </p:sp>
      <p:sp>
        <p:nvSpPr>
          <p:cNvPr id="13" name="TextBox 12">
            <a:extLst>
              <a:ext uri="{FF2B5EF4-FFF2-40B4-BE49-F238E27FC236}">
                <a16:creationId xmlns:a16="http://schemas.microsoft.com/office/drawing/2014/main" id="{67BEC7A6-2A6C-8C48-8655-B03DE09CCEE2}"/>
              </a:ext>
            </a:extLst>
          </p:cNvPr>
          <p:cNvSpPr txBox="1"/>
          <p:nvPr/>
        </p:nvSpPr>
        <p:spPr>
          <a:xfrm>
            <a:off x="8719890" y="1142602"/>
            <a:ext cx="3372434" cy="646331"/>
          </a:xfrm>
          <a:prstGeom prst="rect">
            <a:avLst/>
          </a:prstGeom>
          <a:noFill/>
        </p:spPr>
        <p:txBody>
          <a:bodyPr wrap="square" rtlCol="0">
            <a:spAutoFit/>
          </a:bodyPr>
          <a:lstStyle/>
          <a:p>
            <a:r>
              <a:rPr lang="en-US" dirty="0"/>
              <a:t>Statistical simulations of </a:t>
            </a:r>
          </a:p>
          <a:p>
            <a:r>
              <a:rPr lang="en-US" dirty="0"/>
              <a:t>“group polarization” experiments</a:t>
            </a:r>
          </a:p>
        </p:txBody>
      </p:sp>
      <p:pic>
        <p:nvPicPr>
          <p:cNvPr id="14" name="Picture 13">
            <a:extLst>
              <a:ext uri="{FF2B5EF4-FFF2-40B4-BE49-F238E27FC236}">
                <a16:creationId xmlns:a16="http://schemas.microsoft.com/office/drawing/2014/main" id="{459D2141-CCE7-904A-8666-5E3F95A11DDC}"/>
              </a:ext>
            </a:extLst>
          </p:cNvPr>
          <p:cNvPicPr>
            <a:picLocks noChangeAspect="1"/>
          </p:cNvPicPr>
          <p:nvPr/>
        </p:nvPicPr>
        <p:blipFill rotWithShape="1">
          <a:blip r:embed="rId2"/>
          <a:srcRect l="11228" r="11228"/>
          <a:stretch/>
        </p:blipFill>
        <p:spPr>
          <a:xfrm>
            <a:off x="214234" y="2072983"/>
            <a:ext cx="3292404" cy="2412234"/>
          </a:xfrm>
          <a:prstGeom prst="rect">
            <a:avLst/>
          </a:prstGeom>
          <a:ln w="28575">
            <a:solidFill>
              <a:schemeClr val="tx1"/>
            </a:solidFill>
          </a:ln>
        </p:spPr>
      </p:pic>
      <p:pic>
        <p:nvPicPr>
          <p:cNvPr id="15" name="Picture 14">
            <a:extLst>
              <a:ext uri="{FF2B5EF4-FFF2-40B4-BE49-F238E27FC236}">
                <a16:creationId xmlns:a16="http://schemas.microsoft.com/office/drawing/2014/main" id="{ED137D54-8870-E045-BB22-7F142B94D360}"/>
              </a:ext>
            </a:extLst>
          </p:cNvPr>
          <p:cNvPicPr>
            <a:picLocks noChangeAspect="1"/>
          </p:cNvPicPr>
          <p:nvPr/>
        </p:nvPicPr>
        <p:blipFill rotWithShape="1">
          <a:blip r:embed="rId3"/>
          <a:srcRect r="11515"/>
          <a:stretch/>
        </p:blipFill>
        <p:spPr>
          <a:xfrm>
            <a:off x="214234" y="4795410"/>
            <a:ext cx="3292404" cy="1748421"/>
          </a:xfrm>
          <a:prstGeom prst="rect">
            <a:avLst/>
          </a:prstGeom>
          <a:ln w="28575">
            <a:solidFill>
              <a:schemeClr val="tx1"/>
            </a:solidFill>
          </a:ln>
        </p:spPr>
      </p:pic>
      <p:pic>
        <p:nvPicPr>
          <p:cNvPr id="16" name="Picture 15">
            <a:extLst>
              <a:ext uri="{FF2B5EF4-FFF2-40B4-BE49-F238E27FC236}">
                <a16:creationId xmlns:a16="http://schemas.microsoft.com/office/drawing/2014/main" id="{5C65E468-6B31-9F4A-B230-28E94BEB0D8C}"/>
              </a:ext>
            </a:extLst>
          </p:cNvPr>
          <p:cNvPicPr>
            <a:picLocks noChangeAspect="1"/>
          </p:cNvPicPr>
          <p:nvPr/>
        </p:nvPicPr>
        <p:blipFill>
          <a:blip r:embed="rId4"/>
          <a:stretch>
            <a:fillRect/>
          </a:stretch>
        </p:blipFill>
        <p:spPr>
          <a:xfrm>
            <a:off x="5071144" y="2133148"/>
            <a:ext cx="2049711" cy="1501434"/>
          </a:xfrm>
          <a:prstGeom prst="rect">
            <a:avLst/>
          </a:prstGeom>
          <a:ln w="28575">
            <a:solidFill>
              <a:schemeClr val="tx1"/>
            </a:solidFill>
          </a:ln>
        </p:spPr>
      </p:pic>
      <p:pic>
        <p:nvPicPr>
          <p:cNvPr id="17" name="Picture 16">
            <a:extLst>
              <a:ext uri="{FF2B5EF4-FFF2-40B4-BE49-F238E27FC236}">
                <a16:creationId xmlns:a16="http://schemas.microsoft.com/office/drawing/2014/main" id="{B4162D75-8626-624D-9329-48678E8D4827}"/>
              </a:ext>
            </a:extLst>
          </p:cNvPr>
          <p:cNvPicPr>
            <a:picLocks noChangeAspect="1"/>
          </p:cNvPicPr>
          <p:nvPr/>
        </p:nvPicPr>
        <p:blipFill>
          <a:blip r:embed="rId5"/>
          <a:stretch>
            <a:fillRect/>
          </a:stretch>
        </p:blipFill>
        <p:spPr>
          <a:xfrm>
            <a:off x="8908238" y="2342803"/>
            <a:ext cx="2846650" cy="1846286"/>
          </a:xfrm>
          <a:prstGeom prst="rect">
            <a:avLst/>
          </a:prstGeom>
          <a:solidFill>
            <a:schemeClr val="tx1"/>
          </a:solidFill>
          <a:ln w="28575">
            <a:solidFill>
              <a:schemeClr val="tx1"/>
            </a:solidFill>
          </a:ln>
        </p:spPr>
      </p:pic>
      <p:pic>
        <p:nvPicPr>
          <p:cNvPr id="18" name="Picture 17">
            <a:extLst>
              <a:ext uri="{FF2B5EF4-FFF2-40B4-BE49-F238E27FC236}">
                <a16:creationId xmlns:a16="http://schemas.microsoft.com/office/drawing/2014/main" id="{09077482-BB40-D641-98AF-298F322CC76A}"/>
              </a:ext>
            </a:extLst>
          </p:cNvPr>
          <p:cNvPicPr>
            <a:picLocks noChangeAspect="1"/>
          </p:cNvPicPr>
          <p:nvPr/>
        </p:nvPicPr>
        <p:blipFill>
          <a:blip r:embed="rId6"/>
          <a:srcRect/>
          <a:stretch/>
        </p:blipFill>
        <p:spPr>
          <a:xfrm>
            <a:off x="8777641" y="4684031"/>
            <a:ext cx="3202838" cy="2068291"/>
          </a:xfrm>
          <a:prstGeom prst="rect">
            <a:avLst/>
          </a:prstGeom>
          <a:solidFill>
            <a:schemeClr val="tx1"/>
          </a:solidFill>
          <a:ln w="28575">
            <a:solidFill>
              <a:schemeClr val="tx1"/>
            </a:solidFill>
          </a:ln>
        </p:spPr>
      </p:pic>
      <p:sp>
        <p:nvSpPr>
          <p:cNvPr id="19" name="TextBox 18">
            <a:extLst>
              <a:ext uri="{FF2B5EF4-FFF2-40B4-BE49-F238E27FC236}">
                <a16:creationId xmlns:a16="http://schemas.microsoft.com/office/drawing/2014/main" id="{0409AE37-A0D0-6B4D-8FC1-55E14485FA38}"/>
              </a:ext>
            </a:extLst>
          </p:cNvPr>
          <p:cNvSpPr txBox="1"/>
          <p:nvPr/>
        </p:nvSpPr>
        <p:spPr>
          <a:xfrm>
            <a:off x="8856388" y="4279898"/>
            <a:ext cx="3099438" cy="369332"/>
          </a:xfrm>
          <a:prstGeom prst="rect">
            <a:avLst/>
          </a:prstGeom>
          <a:noFill/>
        </p:spPr>
        <p:txBody>
          <a:bodyPr wrap="none" rtlCol="0">
            <a:spAutoFit/>
          </a:bodyPr>
          <a:lstStyle/>
          <a:p>
            <a:r>
              <a:rPr lang="en-US" dirty="0"/>
              <a:t>Step 2: Simulated measurement</a:t>
            </a:r>
          </a:p>
        </p:txBody>
      </p:sp>
      <p:sp>
        <p:nvSpPr>
          <p:cNvPr id="20" name="TextBox 19">
            <a:extLst>
              <a:ext uri="{FF2B5EF4-FFF2-40B4-BE49-F238E27FC236}">
                <a16:creationId xmlns:a16="http://schemas.microsoft.com/office/drawing/2014/main" id="{F978A81E-2422-C34E-9646-59B651854A1F}"/>
              </a:ext>
            </a:extLst>
          </p:cNvPr>
          <p:cNvSpPr txBox="1"/>
          <p:nvPr/>
        </p:nvSpPr>
        <p:spPr>
          <a:xfrm>
            <a:off x="9009221" y="1957038"/>
            <a:ext cx="2772875" cy="369332"/>
          </a:xfrm>
          <a:prstGeom prst="rect">
            <a:avLst/>
          </a:prstGeom>
          <a:noFill/>
        </p:spPr>
        <p:txBody>
          <a:bodyPr wrap="none" rtlCol="0">
            <a:spAutoFit/>
          </a:bodyPr>
          <a:lstStyle/>
          <a:p>
            <a:r>
              <a:rPr lang="en-US" dirty="0"/>
              <a:t>Step 1: Opinion distribution</a:t>
            </a:r>
          </a:p>
        </p:txBody>
      </p:sp>
      <p:pic>
        <p:nvPicPr>
          <p:cNvPr id="21" name="Picture 20">
            <a:extLst>
              <a:ext uri="{FF2B5EF4-FFF2-40B4-BE49-F238E27FC236}">
                <a16:creationId xmlns:a16="http://schemas.microsoft.com/office/drawing/2014/main" id="{D0EE1C7E-A9CC-524A-8AB2-228C045B03A2}"/>
              </a:ext>
            </a:extLst>
          </p:cNvPr>
          <p:cNvPicPr>
            <a:picLocks noChangeAspect="1"/>
          </p:cNvPicPr>
          <p:nvPr/>
        </p:nvPicPr>
        <p:blipFill rotWithShape="1">
          <a:blip r:embed="rId7"/>
          <a:srcRect l="3083" t="3339" r="3268" b="5450"/>
          <a:stretch/>
        </p:blipFill>
        <p:spPr>
          <a:xfrm>
            <a:off x="4560849" y="3847171"/>
            <a:ext cx="3088888" cy="2821258"/>
          </a:xfrm>
          <a:prstGeom prst="rect">
            <a:avLst/>
          </a:prstGeom>
          <a:ln w="28575">
            <a:solidFill>
              <a:schemeClr val="tx1"/>
            </a:solidFill>
          </a:ln>
        </p:spPr>
      </p:pic>
    </p:spTree>
    <p:extLst>
      <p:ext uri="{BB962C8B-B14F-4D97-AF65-F5344CB8AC3E}">
        <p14:creationId xmlns:p14="http://schemas.microsoft.com/office/powerpoint/2010/main" val="3599953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E421-7D32-9148-AD22-2B2E4BED0242}"/>
              </a:ext>
            </a:extLst>
          </p:cNvPr>
          <p:cNvSpPr>
            <a:spLocks noGrp="1"/>
          </p:cNvSpPr>
          <p:nvPr>
            <p:ph type="title"/>
          </p:nvPr>
        </p:nvSpPr>
        <p:spPr>
          <a:xfrm>
            <a:off x="278790" y="151829"/>
            <a:ext cx="8150835" cy="6706172"/>
          </a:xfrm>
        </p:spPr>
        <p:txBody>
          <a:bodyPr>
            <a:noAutofit/>
          </a:bodyPr>
          <a:lstStyle/>
          <a:p>
            <a:r>
              <a:rPr lang="en-US" sz="4800" b="1" dirty="0"/>
              <a:t>Study 1</a:t>
            </a:r>
            <a:br>
              <a:rPr lang="en-US" sz="4800" b="1" dirty="0"/>
            </a:br>
            <a:br>
              <a:rPr lang="en-US" sz="4800" dirty="0"/>
            </a:br>
            <a:r>
              <a:rPr lang="en-US" sz="4800" dirty="0"/>
              <a:t>Dynamics and determinants of metaphorical violence on US cable TV news.</a:t>
            </a:r>
            <a:br>
              <a:rPr lang="en-US" sz="4800" dirty="0"/>
            </a:br>
            <a:br>
              <a:rPr lang="en-US" sz="4800" dirty="0"/>
            </a:br>
            <a:r>
              <a:rPr lang="en-US" sz="4800" dirty="0"/>
              <a:t>Violence metaphors can lead to violence &amp; polarization—but what leads to violence metaphors?</a:t>
            </a:r>
          </a:p>
        </p:txBody>
      </p:sp>
      <p:sp>
        <p:nvSpPr>
          <p:cNvPr id="3" name="Text Placeholder 2">
            <a:extLst>
              <a:ext uri="{FF2B5EF4-FFF2-40B4-BE49-F238E27FC236}">
                <a16:creationId xmlns:a16="http://schemas.microsoft.com/office/drawing/2014/main" id="{1B087CB5-E0D2-8543-9542-7FEA30EFDEAA}"/>
              </a:ext>
            </a:extLst>
          </p:cNvPr>
          <p:cNvSpPr>
            <a:spLocks noGrp="1"/>
          </p:cNvSpPr>
          <p:nvPr>
            <p:ph type="body" idx="1"/>
          </p:nvPr>
        </p:nvSpPr>
        <p:spPr>
          <a:xfrm>
            <a:off x="838200" y="6928402"/>
            <a:ext cx="10515600" cy="1500187"/>
          </a:xfrm>
        </p:spPr>
        <p:txBody>
          <a:bodyPr/>
          <a:lstStyle/>
          <a:p>
            <a:endParaRPr lang="en-US"/>
          </a:p>
        </p:txBody>
      </p:sp>
      <p:pic>
        <p:nvPicPr>
          <p:cNvPr id="4" name="Picture 3">
            <a:extLst>
              <a:ext uri="{FF2B5EF4-FFF2-40B4-BE49-F238E27FC236}">
                <a16:creationId xmlns:a16="http://schemas.microsoft.com/office/drawing/2014/main" id="{C1DE3EBE-2C1D-A343-9B2C-D3A8BADB19F1}"/>
              </a:ext>
            </a:extLst>
          </p:cNvPr>
          <p:cNvPicPr>
            <a:picLocks noChangeAspect="1"/>
          </p:cNvPicPr>
          <p:nvPr/>
        </p:nvPicPr>
        <p:blipFill>
          <a:blip r:embed="rId2"/>
          <a:stretch>
            <a:fillRect/>
          </a:stretch>
        </p:blipFill>
        <p:spPr>
          <a:xfrm>
            <a:off x="8649325" y="151829"/>
            <a:ext cx="3542675" cy="4028579"/>
          </a:xfrm>
          <a:prstGeom prst="rect">
            <a:avLst/>
          </a:prstGeom>
        </p:spPr>
      </p:pic>
    </p:spTree>
    <p:extLst>
      <p:ext uri="{BB962C8B-B14F-4D97-AF65-F5344CB8AC3E}">
        <p14:creationId xmlns:p14="http://schemas.microsoft.com/office/powerpoint/2010/main" val="4153384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1868150" cy="1325563"/>
          </a:xfrm>
        </p:spPr>
        <p:txBody>
          <a:bodyPr anchor="t">
            <a:normAutofit/>
          </a:bodyPr>
          <a:lstStyle/>
          <a:p>
            <a:r>
              <a:rPr lang="en-US" sz="4000" dirty="0"/>
              <a:t>Communicative factors: metaphorical violence</a:t>
            </a:r>
          </a:p>
        </p:txBody>
      </p:sp>
      <p:pic>
        <p:nvPicPr>
          <p:cNvPr id="4" name="Picture 3">
            <a:extLst>
              <a:ext uri="{FF2B5EF4-FFF2-40B4-BE49-F238E27FC236}">
                <a16:creationId xmlns:a16="http://schemas.microsoft.com/office/drawing/2014/main" id="{640459B1-FC3A-174A-B689-B64175E2052F}"/>
              </a:ext>
            </a:extLst>
          </p:cNvPr>
          <p:cNvPicPr>
            <a:picLocks noChangeAspect="1"/>
          </p:cNvPicPr>
          <p:nvPr/>
        </p:nvPicPr>
        <p:blipFill>
          <a:blip r:embed="rId3"/>
          <a:stretch>
            <a:fillRect/>
          </a:stretch>
        </p:blipFill>
        <p:spPr>
          <a:xfrm>
            <a:off x="1115066" y="1131370"/>
            <a:ext cx="2952109" cy="3357012"/>
          </a:xfrm>
          <a:prstGeom prst="rect">
            <a:avLst/>
          </a:prstGeom>
        </p:spPr>
      </p:pic>
      <p:sp>
        <p:nvSpPr>
          <p:cNvPr id="5" name="TextBox 4">
            <a:extLst>
              <a:ext uri="{FF2B5EF4-FFF2-40B4-BE49-F238E27FC236}">
                <a16:creationId xmlns:a16="http://schemas.microsoft.com/office/drawing/2014/main" id="{ADB808F4-C207-9B47-B89C-2C953A885C6E}"/>
              </a:ext>
            </a:extLst>
          </p:cNvPr>
          <p:cNvSpPr txBox="1"/>
          <p:nvPr/>
        </p:nvSpPr>
        <p:spPr>
          <a:xfrm>
            <a:off x="4933950" y="1138238"/>
            <a:ext cx="6648450" cy="3693319"/>
          </a:xfrm>
          <a:prstGeom prst="rect">
            <a:avLst/>
          </a:prstGeom>
          <a:noFill/>
        </p:spPr>
        <p:txBody>
          <a:bodyPr wrap="square" rtlCol="0">
            <a:spAutoFit/>
          </a:bodyPr>
          <a:lstStyle/>
          <a:p>
            <a:pPr marL="285750" indent="-285750">
              <a:buFontTx/>
              <a:buChar char="-"/>
            </a:pPr>
            <a:r>
              <a:rPr lang="en-US" dirty="0"/>
              <a:t>Joe Biden in first 2020 debate (referring to Bernie Sanders):  </a:t>
            </a:r>
            <a:br>
              <a:rPr lang="en-US" dirty="0"/>
            </a:br>
            <a:r>
              <a:rPr lang="en-US" b="1" dirty="0"/>
              <a:t>“I beat him a whole hell of a lot.”</a:t>
            </a:r>
          </a:p>
          <a:p>
            <a:endParaRPr lang="en-US" b="1" dirty="0"/>
          </a:p>
          <a:p>
            <a:pPr marL="285750" indent="-285750">
              <a:buFontTx/>
              <a:buChar char="-"/>
            </a:pPr>
            <a:r>
              <a:rPr lang="en-US" dirty="0"/>
              <a:t>Fox News Anchor Megyn Kelly discussing 2016 debate strategy: </a:t>
            </a:r>
            <a:r>
              <a:rPr lang="en-US" b="1" dirty="0"/>
              <a:t>“You (say Clinton) should get in his face...put him in the pain locker and shake it around. You think she should </a:t>
            </a:r>
            <a:r>
              <a:rPr lang="en-US" b="1" i="1" dirty="0"/>
              <a:t>attack, attack, attack.”</a:t>
            </a:r>
          </a:p>
          <a:p>
            <a:pPr marL="285750" indent="-285750">
              <a:buFontTx/>
              <a:buChar char="-"/>
            </a:pPr>
            <a:endParaRPr lang="en-US" b="1" dirty="0"/>
          </a:p>
          <a:p>
            <a:pPr marL="285750" indent="-285750">
              <a:buFontTx/>
              <a:buChar char="-"/>
            </a:pPr>
            <a:r>
              <a:rPr lang="en-US" dirty="0"/>
              <a:t>MSNBC guest host Kate Baldwin discussing 2016 cycle:</a:t>
            </a:r>
            <a:br>
              <a:rPr lang="en-US" dirty="0"/>
            </a:br>
            <a:r>
              <a:rPr lang="en-US" b="1" dirty="0"/>
              <a:t>“﻿Tonight, Hillary Clinton </a:t>
            </a:r>
            <a:r>
              <a:rPr lang="en-US" b="1" i="1" dirty="0"/>
              <a:t>hammering</a:t>
            </a:r>
            <a:r>
              <a:rPr lang="en-US" b="1" dirty="0"/>
              <a:t> Donald Trump for his </a:t>
            </a:r>
            <a:r>
              <a:rPr lang="en-US" b="1" i="1" dirty="0"/>
              <a:t>attacks</a:t>
            </a:r>
            <a:r>
              <a:rPr lang="en-US" b="1" dirty="0"/>
              <a:t> on former Miss Universe Alicia Machado.”</a:t>
            </a:r>
          </a:p>
          <a:p>
            <a:pPr marL="285750" indent="-285750">
              <a:buFontTx/>
              <a:buChar char="-"/>
            </a:pPr>
            <a:endParaRPr lang="en-US" b="1" i="1" dirty="0"/>
          </a:p>
          <a:p>
            <a:pPr marL="285750" indent="-285750">
              <a:buFontTx/>
              <a:buChar char="-"/>
            </a:pPr>
            <a:endParaRPr lang="en-US" dirty="0"/>
          </a:p>
        </p:txBody>
      </p:sp>
      <p:pic>
        <p:nvPicPr>
          <p:cNvPr id="7" name="Picture 6">
            <a:extLst>
              <a:ext uri="{FF2B5EF4-FFF2-40B4-BE49-F238E27FC236}">
                <a16:creationId xmlns:a16="http://schemas.microsoft.com/office/drawing/2014/main" id="{8A1E225F-23CC-7343-9FD2-BECF6AE29E0C}"/>
              </a:ext>
            </a:extLst>
          </p:cNvPr>
          <p:cNvPicPr>
            <a:picLocks noChangeAspect="1"/>
          </p:cNvPicPr>
          <p:nvPr/>
        </p:nvPicPr>
        <p:blipFill>
          <a:blip r:embed="rId4"/>
          <a:stretch>
            <a:fillRect/>
          </a:stretch>
        </p:blipFill>
        <p:spPr>
          <a:xfrm>
            <a:off x="1028700" y="4789176"/>
            <a:ext cx="3133725" cy="1675958"/>
          </a:xfrm>
          <a:prstGeom prst="rect">
            <a:avLst/>
          </a:prstGeom>
        </p:spPr>
      </p:pic>
      <p:pic>
        <p:nvPicPr>
          <p:cNvPr id="9" name="Picture 8">
            <a:extLst>
              <a:ext uri="{FF2B5EF4-FFF2-40B4-BE49-F238E27FC236}">
                <a16:creationId xmlns:a16="http://schemas.microsoft.com/office/drawing/2014/main" id="{35902C5E-3383-C44C-9490-3DD6C87DBFB3}"/>
              </a:ext>
            </a:extLst>
          </p:cNvPr>
          <p:cNvPicPr>
            <a:picLocks noChangeAspect="1"/>
          </p:cNvPicPr>
          <p:nvPr/>
        </p:nvPicPr>
        <p:blipFill>
          <a:blip r:embed="rId5"/>
          <a:stretch>
            <a:fillRect/>
          </a:stretch>
        </p:blipFill>
        <p:spPr>
          <a:xfrm>
            <a:off x="4635379" y="4827718"/>
            <a:ext cx="3314700" cy="1714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96454DF4-FE96-8548-B210-E0EE6C0C6ED4}"/>
              </a:ext>
            </a:extLst>
          </p:cNvPr>
          <p:cNvPicPr>
            <a:picLocks noChangeAspect="1"/>
          </p:cNvPicPr>
          <p:nvPr/>
        </p:nvPicPr>
        <p:blipFill>
          <a:blip r:embed="rId6"/>
          <a:stretch>
            <a:fillRect/>
          </a:stretch>
        </p:blipFill>
        <p:spPr>
          <a:xfrm>
            <a:off x="8566271" y="4757056"/>
            <a:ext cx="3417182" cy="1801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671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D374-6C51-2848-ACD7-371CFEDDCC98}"/>
              </a:ext>
            </a:extLst>
          </p:cNvPr>
          <p:cNvSpPr>
            <a:spLocks noGrp="1"/>
          </p:cNvSpPr>
          <p:nvPr>
            <p:ph type="title"/>
          </p:nvPr>
        </p:nvSpPr>
        <p:spPr>
          <a:xfrm>
            <a:off x="314790" y="211787"/>
            <a:ext cx="11317574" cy="1325563"/>
          </a:xfrm>
        </p:spPr>
        <p:txBody>
          <a:bodyPr/>
          <a:lstStyle/>
          <a:p>
            <a:r>
              <a:rPr lang="en-US" dirty="0"/>
              <a:t>Metaphorical violence use on US cable TV news?</a:t>
            </a:r>
          </a:p>
        </p:txBody>
      </p:sp>
      <p:sp>
        <p:nvSpPr>
          <p:cNvPr id="4" name="TextBox 3">
            <a:extLst>
              <a:ext uri="{FF2B5EF4-FFF2-40B4-BE49-F238E27FC236}">
                <a16:creationId xmlns:a16="http://schemas.microsoft.com/office/drawing/2014/main" id="{703FC67C-8BE0-3441-B098-D2A1949749B3}"/>
              </a:ext>
            </a:extLst>
          </p:cNvPr>
          <p:cNvSpPr txBox="1"/>
          <p:nvPr/>
        </p:nvSpPr>
        <p:spPr>
          <a:xfrm>
            <a:off x="318621" y="2503357"/>
            <a:ext cx="11873379" cy="2677656"/>
          </a:xfrm>
          <a:prstGeom prst="rect">
            <a:avLst/>
          </a:prstGeom>
          <a:noFill/>
        </p:spPr>
        <p:txBody>
          <a:bodyPr wrap="none" rtlCol="0">
            <a:spAutoFit/>
          </a:bodyPr>
          <a:lstStyle/>
          <a:p>
            <a:pPr marL="342900" indent="-342900">
              <a:buAutoNum type="arabicPeriod"/>
            </a:pPr>
            <a:r>
              <a:rPr lang="en-US" sz="2800" dirty="0"/>
              <a:t>What is the distribution of metaphorical violence in real world discourse?</a:t>
            </a:r>
          </a:p>
          <a:p>
            <a:pPr marL="342900" indent="-342900">
              <a:buAutoNum type="arabicPeriod"/>
            </a:pPr>
            <a:endParaRPr lang="en-US" sz="2800" dirty="0"/>
          </a:p>
          <a:p>
            <a:pPr marL="342900" indent="-342900">
              <a:buAutoNum type="arabicPeriod"/>
            </a:pPr>
            <a:r>
              <a:rPr lang="en-US" sz="2800" dirty="0"/>
              <a:t>What cultural events affect metaphorical violence use in real world discourse?</a:t>
            </a:r>
          </a:p>
          <a:p>
            <a:pPr marL="800100" lvl="1" indent="-342900">
              <a:buAutoNum type="arabicPeriod"/>
            </a:pPr>
            <a:r>
              <a:rPr lang="en-US" sz="2800" dirty="0"/>
              <a:t>Specifically, does metaphorical violence use increase around the time of</a:t>
            </a:r>
            <a:br>
              <a:rPr lang="en-US" sz="2800" dirty="0"/>
            </a:br>
            <a:r>
              <a:rPr lang="en-US" sz="2800" dirty="0"/>
              <a:t>the US presidential debates and elections?</a:t>
            </a:r>
          </a:p>
          <a:p>
            <a:pPr marL="800100" lvl="1" indent="-342900">
              <a:buAutoNum type="arabicPeriod"/>
            </a:pPr>
            <a:r>
              <a:rPr lang="en-US" sz="2800" dirty="0"/>
              <a:t>What else could affect the frequency of metaphorical violence use?</a:t>
            </a:r>
          </a:p>
        </p:txBody>
      </p:sp>
    </p:spTree>
    <p:extLst>
      <p:ext uri="{BB962C8B-B14F-4D97-AF65-F5344CB8AC3E}">
        <p14:creationId xmlns:p14="http://schemas.microsoft.com/office/powerpoint/2010/main" val="292023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D374-6C51-2848-ACD7-371CFEDDCC98}"/>
              </a:ext>
            </a:extLst>
          </p:cNvPr>
          <p:cNvSpPr>
            <a:spLocks noGrp="1"/>
          </p:cNvSpPr>
          <p:nvPr>
            <p:ph type="title"/>
          </p:nvPr>
        </p:nvSpPr>
        <p:spPr>
          <a:xfrm>
            <a:off x="0" y="0"/>
            <a:ext cx="12192000" cy="1325563"/>
          </a:xfrm>
        </p:spPr>
        <p:txBody>
          <a:bodyPr>
            <a:normAutofit/>
          </a:bodyPr>
          <a:lstStyle/>
          <a:p>
            <a:r>
              <a:rPr lang="en-US" sz="4000" dirty="0"/>
              <a:t>Metaphor maps concepts from one domain onto another.</a:t>
            </a:r>
          </a:p>
        </p:txBody>
      </p:sp>
      <p:pic>
        <p:nvPicPr>
          <p:cNvPr id="3" name="Picture 2">
            <a:extLst>
              <a:ext uri="{FF2B5EF4-FFF2-40B4-BE49-F238E27FC236}">
                <a16:creationId xmlns:a16="http://schemas.microsoft.com/office/drawing/2014/main" id="{201CB67A-F8F7-604A-A8E1-AF3CA7B5488E}"/>
              </a:ext>
            </a:extLst>
          </p:cNvPr>
          <p:cNvPicPr>
            <a:picLocks noChangeAspect="1"/>
          </p:cNvPicPr>
          <p:nvPr/>
        </p:nvPicPr>
        <p:blipFill>
          <a:blip r:embed="rId2"/>
          <a:stretch>
            <a:fillRect/>
          </a:stretch>
        </p:blipFill>
        <p:spPr>
          <a:xfrm>
            <a:off x="2866346" y="706756"/>
            <a:ext cx="6459308" cy="5374203"/>
          </a:xfrm>
          <a:prstGeom prst="rect">
            <a:avLst/>
          </a:prstGeom>
        </p:spPr>
      </p:pic>
      <p:sp>
        <p:nvSpPr>
          <p:cNvPr id="4" name="TextBox 3">
            <a:extLst>
              <a:ext uri="{FF2B5EF4-FFF2-40B4-BE49-F238E27FC236}">
                <a16:creationId xmlns:a16="http://schemas.microsoft.com/office/drawing/2014/main" id="{65B5C750-BBE9-CB4F-B9CE-D4DFAE08F5B1}"/>
              </a:ext>
            </a:extLst>
          </p:cNvPr>
          <p:cNvSpPr txBox="1"/>
          <p:nvPr/>
        </p:nvSpPr>
        <p:spPr>
          <a:xfrm>
            <a:off x="46646" y="6339926"/>
            <a:ext cx="6020326" cy="276999"/>
          </a:xfrm>
          <a:prstGeom prst="rect">
            <a:avLst/>
          </a:prstGeom>
          <a:noFill/>
        </p:spPr>
        <p:txBody>
          <a:bodyPr wrap="square" rtlCol="0">
            <a:spAutoFit/>
          </a:bodyPr>
          <a:lstStyle/>
          <a:p>
            <a:r>
              <a:rPr lang="en-US" sz="1200" dirty="0"/>
              <a:t>Lakoff, G., &amp; Johnson, M. (1980). </a:t>
            </a:r>
            <a:r>
              <a:rPr lang="en-US" sz="1200" i="1" dirty="0"/>
              <a:t>Metaphors We Live By</a:t>
            </a:r>
            <a:r>
              <a:rPr lang="en-US" sz="1200" dirty="0"/>
              <a:t>. Chicago: University of Chicago Press.</a:t>
            </a:r>
            <a:endParaRPr lang="en-US" sz="1200" dirty="0">
              <a:effectLst/>
            </a:endParaRPr>
          </a:p>
        </p:txBody>
      </p:sp>
      <p:sp>
        <p:nvSpPr>
          <p:cNvPr id="6" name="TextBox 5">
            <a:extLst>
              <a:ext uri="{FF2B5EF4-FFF2-40B4-BE49-F238E27FC236}">
                <a16:creationId xmlns:a16="http://schemas.microsoft.com/office/drawing/2014/main" id="{D891B8C5-2922-7F4D-BEBF-FCB70CB6171D}"/>
              </a:ext>
            </a:extLst>
          </p:cNvPr>
          <p:cNvSpPr txBox="1"/>
          <p:nvPr/>
        </p:nvSpPr>
        <p:spPr>
          <a:xfrm>
            <a:off x="46646" y="6556584"/>
            <a:ext cx="6020326" cy="276999"/>
          </a:xfrm>
          <a:prstGeom prst="rect">
            <a:avLst/>
          </a:prstGeom>
          <a:noFill/>
        </p:spPr>
        <p:txBody>
          <a:bodyPr wrap="square" rtlCol="0">
            <a:spAutoFit/>
          </a:bodyPr>
          <a:lstStyle/>
          <a:p>
            <a:r>
              <a:rPr lang="en-US" sz="1200" dirty="0"/>
              <a:t>Gibbs, R. W. (2017). </a:t>
            </a:r>
            <a:r>
              <a:rPr lang="en-US" sz="1200" i="1" dirty="0"/>
              <a:t>Metaphor Wars</a:t>
            </a:r>
            <a:r>
              <a:rPr lang="en-US" sz="1200" dirty="0"/>
              <a:t>. Cambridge University Press.</a:t>
            </a:r>
            <a:endParaRPr lang="en-US" sz="1200" dirty="0">
              <a:effectLst/>
            </a:endParaRPr>
          </a:p>
        </p:txBody>
      </p:sp>
    </p:spTree>
    <p:extLst>
      <p:ext uri="{BB962C8B-B14F-4D97-AF65-F5344CB8AC3E}">
        <p14:creationId xmlns:p14="http://schemas.microsoft.com/office/powerpoint/2010/main" val="272743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D374-6C51-2848-ACD7-371CFEDDCC98}"/>
              </a:ext>
            </a:extLst>
          </p:cNvPr>
          <p:cNvSpPr>
            <a:spLocks noGrp="1"/>
          </p:cNvSpPr>
          <p:nvPr>
            <p:ph type="title"/>
          </p:nvPr>
        </p:nvSpPr>
        <p:spPr>
          <a:xfrm>
            <a:off x="0" y="-73025"/>
            <a:ext cx="13047260" cy="1325563"/>
          </a:xfrm>
        </p:spPr>
        <p:txBody>
          <a:bodyPr>
            <a:normAutofit/>
          </a:bodyPr>
          <a:lstStyle/>
          <a:p>
            <a:r>
              <a:rPr lang="en-US" sz="3600" dirty="0"/>
              <a:t>Violence metaphors have real-world effects, </a:t>
            </a:r>
            <a:br>
              <a:rPr lang="en-US" sz="3600" dirty="0"/>
            </a:br>
            <a:r>
              <a:rPr lang="en-US" sz="3600" dirty="0"/>
              <a:t>modulated by personality trait aggression.</a:t>
            </a:r>
          </a:p>
        </p:txBody>
      </p:sp>
      <p:pic>
        <p:nvPicPr>
          <p:cNvPr id="8" name="Picture 7">
            <a:extLst>
              <a:ext uri="{FF2B5EF4-FFF2-40B4-BE49-F238E27FC236}">
                <a16:creationId xmlns:a16="http://schemas.microsoft.com/office/drawing/2014/main" id="{84AB4A36-7200-1E48-AAD1-8CC7DED180C6}"/>
              </a:ext>
            </a:extLst>
          </p:cNvPr>
          <p:cNvPicPr>
            <a:picLocks noChangeAspect="1"/>
          </p:cNvPicPr>
          <p:nvPr/>
        </p:nvPicPr>
        <p:blipFill rotWithShape="1">
          <a:blip r:embed="rId3"/>
          <a:srcRect l="23349" r="18019" b="42794"/>
          <a:stretch/>
        </p:blipFill>
        <p:spPr>
          <a:xfrm>
            <a:off x="680808" y="1084853"/>
            <a:ext cx="3992792" cy="5628196"/>
          </a:xfrm>
          <a:prstGeom prst="rect">
            <a:avLst/>
          </a:prstGeom>
          <a:ln>
            <a:noFill/>
          </a:ln>
        </p:spPr>
      </p:pic>
      <p:sp>
        <p:nvSpPr>
          <p:cNvPr id="3" name="TextBox 2">
            <a:extLst>
              <a:ext uri="{FF2B5EF4-FFF2-40B4-BE49-F238E27FC236}">
                <a16:creationId xmlns:a16="http://schemas.microsoft.com/office/drawing/2014/main" id="{7C792BC0-3957-7F49-93F2-935E45092DCE}"/>
              </a:ext>
            </a:extLst>
          </p:cNvPr>
          <p:cNvSpPr txBox="1"/>
          <p:nvPr/>
        </p:nvSpPr>
        <p:spPr>
          <a:xfrm rot="16200000">
            <a:off x="-265332" y="2274569"/>
            <a:ext cx="2077172" cy="646331"/>
          </a:xfrm>
          <a:prstGeom prst="rect">
            <a:avLst/>
          </a:prstGeom>
          <a:solidFill>
            <a:schemeClr val="bg1"/>
          </a:solidFill>
        </p:spPr>
        <p:txBody>
          <a:bodyPr wrap="none" rtlCol="0">
            <a:spAutoFit/>
          </a:bodyPr>
          <a:lstStyle/>
          <a:p>
            <a:r>
              <a:rPr lang="en-US" dirty="0"/>
              <a:t>Increase in support </a:t>
            </a:r>
          </a:p>
          <a:p>
            <a:r>
              <a:rPr lang="en-US" dirty="0"/>
              <a:t>for political violence</a:t>
            </a:r>
          </a:p>
        </p:txBody>
      </p:sp>
      <p:sp>
        <p:nvSpPr>
          <p:cNvPr id="6" name="TextBox 5">
            <a:extLst>
              <a:ext uri="{FF2B5EF4-FFF2-40B4-BE49-F238E27FC236}">
                <a16:creationId xmlns:a16="http://schemas.microsoft.com/office/drawing/2014/main" id="{E12B1892-541C-1C43-BEB3-937EB12FEB23}"/>
              </a:ext>
            </a:extLst>
          </p:cNvPr>
          <p:cNvSpPr txBox="1"/>
          <p:nvPr/>
        </p:nvSpPr>
        <p:spPr>
          <a:xfrm rot="16200000">
            <a:off x="-265333" y="5152776"/>
            <a:ext cx="2077172" cy="646331"/>
          </a:xfrm>
          <a:prstGeom prst="rect">
            <a:avLst/>
          </a:prstGeom>
          <a:solidFill>
            <a:schemeClr val="bg1"/>
          </a:solidFill>
        </p:spPr>
        <p:txBody>
          <a:bodyPr wrap="none" rtlCol="0">
            <a:spAutoFit/>
          </a:bodyPr>
          <a:lstStyle/>
          <a:p>
            <a:r>
              <a:rPr lang="en-US" dirty="0"/>
              <a:t>Increase in support </a:t>
            </a:r>
          </a:p>
          <a:p>
            <a:r>
              <a:rPr lang="en-US" dirty="0"/>
              <a:t>for political violence</a:t>
            </a:r>
          </a:p>
        </p:txBody>
      </p:sp>
      <p:grpSp>
        <p:nvGrpSpPr>
          <p:cNvPr id="4" name="Group 3">
            <a:extLst>
              <a:ext uri="{FF2B5EF4-FFF2-40B4-BE49-F238E27FC236}">
                <a16:creationId xmlns:a16="http://schemas.microsoft.com/office/drawing/2014/main" id="{C41EA529-14D5-2840-8649-6AFFECC5C5DF}"/>
              </a:ext>
            </a:extLst>
          </p:cNvPr>
          <p:cNvGrpSpPr/>
          <p:nvPr/>
        </p:nvGrpSpPr>
        <p:grpSpPr>
          <a:xfrm>
            <a:off x="5011509" y="1559149"/>
            <a:ext cx="7168348" cy="5305323"/>
            <a:chOff x="4953453" y="1138237"/>
            <a:chExt cx="7168348" cy="5305323"/>
          </a:xfrm>
        </p:grpSpPr>
        <p:pic>
          <p:nvPicPr>
            <p:cNvPr id="5" name="Picture 4">
              <a:extLst>
                <a:ext uri="{FF2B5EF4-FFF2-40B4-BE49-F238E27FC236}">
                  <a16:creationId xmlns:a16="http://schemas.microsoft.com/office/drawing/2014/main" id="{C2A91A9E-A8AF-7147-B9A8-397008065E23}"/>
                </a:ext>
              </a:extLst>
            </p:cNvPr>
            <p:cNvPicPr>
              <a:picLocks noChangeAspect="1"/>
            </p:cNvPicPr>
            <p:nvPr/>
          </p:nvPicPr>
          <p:blipFill>
            <a:blip r:embed="rId4"/>
            <a:stretch>
              <a:fillRect/>
            </a:stretch>
          </p:blipFill>
          <p:spPr>
            <a:xfrm>
              <a:off x="4953453" y="1138237"/>
              <a:ext cx="7168348" cy="4935991"/>
            </a:xfrm>
            <a:prstGeom prst="rect">
              <a:avLst/>
            </a:prstGeom>
            <a:ln>
              <a:noFill/>
            </a:ln>
          </p:spPr>
        </p:pic>
        <p:sp>
          <p:nvSpPr>
            <p:cNvPr id="7" name="TextBox 6">
              <a:extLst>
                <a:ext uri="{FF2B5EF4-FFF2-40B4-BE49-F238E27FC236}">
                  <a16:creationId xmlns:a16="http://schemas.microsoft.com/office/drawing/2014/main" id="{BCC679C7-597F-B34F-B297-36588BD3773B}"/>
                </a:ext>
              </a:extLst>
            </p:cNvPr>
            <p:cNvSpPr txBox="1"/>
            <p:nvPr/>
          </p:nvSpPr>
          <p:spPr>
            <a:xfrm rot="16200000">
              <a:off x="2793037" y="3421566"/>
              <a:ext cx="4821690" cy="369332"/>
            </a:xfrm>
            <a:prstGeom prst="rect">
              <a:avLst/>
            </a:prstGeom>
            <a:solidFill>
              <a:schemeClr val="bg1"/>
            </a:solidFill>
          </p:spPr>
          <p:txBody>
            <a:bodyPr wrap="square" rtlCol="0">
              <a:spAutoFit/>
            </a:bodyPr>
            <a:lstStyle/>
            <a:p>
              <a:r>
                <a:rPr lang="en-US" dirty="0"/>
                <a:t>Conservatism rating following viol. met. exposure</a:t>
              </a:r>
            </a:p>
          </p:txBody>
        </p:sp>
        <p:sp>
          <p:nvSpPr>
            <p:cNvPr id="9" name="TextBox 8">
              <a:extLst>
                <a:ext uri="{FF2B5EF4-FFF2-40B4-BE49-F238E27FC236}">
                  <a16:creationId xmlns:a16="http://schemas.microsoft.com/office/drawing/2014/main" id="{D0D4BD5A-8AF7-E54E-9E92-CD3DF3957428}"/>
                </a:ext>
              </a:extLst>
            </p:cNvPr>
            <p:cNvSpPr txBox="1"/>
            <p:nvPr/>
          </p:nvSpPr>
          <p:spPr>
            <a:xfrm>
              <a:off x="6659177" y="6074228"/>
              <a:ext cx="3220305" cy="369332"/>
            </a:xfrm>
            <a:prstGeom prst="rect">
              <a:avLst/>
            </a:prstGeom>
            <a:solidFill>
              <a:schemeClr val="bg1"/>
            </a:solidFill>
          </p:spPr>
          <p:txBody>
            <a:bodyPr wrap="none" rtlCol="0">
              <a:spAutoFit/>
            </a:bodyPr>
            <a:lstStyle/>
            <a:p>
              <a:r>
                <a:rPr lang="en-US" dirty="0"/>
                <a:t>Exposure to violence metaphors</a:t>
              </a:r>
            </a:p>
          </p:txBody>
        </p:sp>
      </p:grpSp>
      <p:sp>
        <p:nvSpPr>
          <p:cNvPr id="11" name="Rectangle 10">
            <a:extLst>
              <a:ext uri="{FF2B5EF4-FFF2-40B4-BE49-F238E27FC236}">
                <a16:creationId xmlns:a16="http://schemas.microsoft.com/office/drawing/2014/main" id="{CD087DC0-5D75-C14F-B237-4CB3F5FA0227}"/>
              </a:ext>
            </a:extLst>
          </p:cNvPr>
          <p:cNvSpPr/>
          <p:nvPr/>
        </p:nvSpPr>
        <p:spPr>
          <a:xfrm>
            <a:off x="1156212" y="929661"/>
            <a:ext cx="4939788" cy="461665"/>
          </a:xfrm>
          <a:prstGeom prst="rect">
            <a:avLst/>
          </a:prstGeom>
        </p:spPr>
        <p:txBody>
          <a:bodyPr wrap="square">
            <a:spAutoFit/>
          </a:bodyPr>
          <a:lstStyle/>
          <a:p>
            <a:pPr marL="304800" indent="-304800"/>
            <a:r>
              <a:rPr lang="en-US" sz="1200" dirty="0"/>
              <a:t>Kalmoe, N. P. (2014). Fueling the fire: Violent metaphors, trait aggression, and support for political violence. </a:t>
            </a:r>
            <a:r>
              <a:rPr lang="en-US" sz="1200" i="1" dirty="0"/>
              <a:t>Political Communication</a:t>
            </a:r>
            <a:r>
              <a:rPr lang="en-US" sz="1200" dirty="0"/>
              <a:t>, </a:t>
            </a:r>
            <a:r>
              <a:rPr lang="en-US" sz="1200" i="1" dirty="0"/>
              <a:t>31</a:t>
            </a:r>
            <a:r>
              <a:rPr lang="en-US" sz="1200" dirty="0"/>
              <a:t>(4), 545–563. </a:t>
            </a:r>
            <a:endParaRPr lang="en-US" sz="1200" dirty="0">
              <a:effectLst/>
            </a:endParaRPr>
          </a:p>
        </p:txBody>
      </p:sp>
      <p:sp>
        <p:nvSpPr>
          <p:cNvPr id="12" name="Rectangle 11">
            <a:extLst>
              <a:ext uri="{FF2B5EF4-FFF2-40B4-BE49-F238E27FC236}">
                <a16:creationId xmlns:a16="http://schemas.microsoft.com/office/drawing/2014/main" id="{8E472F14-AAB4-6D46-91EC-00880C312CEE}"/>
              </a:ext>
            </a:extLst>
          </p:cNvPr>
          <p:cNvSpPr/>
          <p:nvPr/>
        </p:nvSpPr>
        <p:spPr>
          <a:xfrm>
            <a:off x="8107472" y="998767"/>
            <a:ext cx="4072385" cy="646331"/>
          </a:xfrm>
          <a:prstGeom prst="rect">
            <a:avLst/>
          </a:prstGeom>
        </p:spPr>
        <p:txBody>
          <a:bodyPr wrap="square">
            <a:spAutoFit/>
          </a:bodyPr>
          <a:lstStyle/>
          <a:p>
            <a:r>
              <a:rPr lang="en-US" sz="1200" dirty="0"/>
              <a:t>Kalmoe, N. P., </a:t>
            </a:r>
            <a:r>
              <a:rPr lang="en-US" sz="1200" dirty="0" err="1"/>
              <a:t>Gubler</a:t>
            </a:r>
            <a:r>
              <a:rPr lang="en-US" sz="1200" dirty="0"/>
              <a:t>, J. R., &amp; Wood, D. A. (2018). Toward Conflict or Compromise? How Violent Metaphors Polarize Partisan Issue Attitudes. </a:t>
            </a:r>
            <a:r>
              <a:rPr lang="en-US" sz="1200" i="1" dirty="0"/>
              <a:t>Political Communication</a:t>
            </a:r>
            <a:r>
              <a:rPr lang="en-US" sz="1200" dirty="0"/>
              <a:t>, </a:t>
            </a:r>
            <a:r>
              <a:rPr lang="en-US" sz="1200" i="1" dirty="0"/>
              <a:t>35</a:t>
            </a:r>
            <a:r>
              <a:rPr lang="en-US" sz="1200" dirty="0"/>
              <a:t>(3), 333–352. </a:t>
            </a:r>
            <a:endParaRPr lang="en-US" sz="1200" dirty="0">
              <a:effectLst/>
            </a:endParaRPr>
          </a:p>
        </p:txBody>
      </p:sp>
    </p:spTree>
    <p:extLst>
      <p:ext uri="{BB962C8B-B14F-4D97-AF65-F5344CB8AC3E}">
        <p14:creationId xmlns:p14="http://schemas.microsoft.com/office/powerpoint/2010/main" val="1748025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D374-6C51-2848-ACD7-371CFEDDCC98}"/>
              </a:ext>
            </a:extLst>
          </p:cNvPr>
          <p:cNvSpPr>
            <a:spLocks noGrp="1"/>
          </p:cNvSpPr>
          <p:nvPr>
            <p:ph type="title"/>
          </p:nvPr>
        </p:nvSpPr>
        <p:spPr>
          <a:xfrm>
            <a:off x="314790" y="211787"/>
            <a:ext cx="11317574" cy="1325563"/>
          </a:xfrm>
        </p:spPr>
        <p:txBody>
          <a:bodyPr/>
          <a:lstStyle/>
          <a:p>
            <a:r>
              <a:rPr lang="en-US" dirty="0"/>
              <a:t>Metaphorical violence use on US cable TV news?</a:t>
            </a:r>
          </a:p>
        </p:txBody>
      </p:sp>
      <p:sp>
        <p:nvSpPr>
          <p:cNvPr id="4" name="TextBox 3">
            <a:extLst>
              <a:ext uri="{FF2B5EF4-FFF2-40B4-BE49-F238E27FC236}">
                <a16:creationId xmlns:a16="http://schemas.microsoft.com/office/drawing/2014/main" id="{703FC67C-8BE0-3441-B098-D2A1949749B3}"/>
              </a:ext>
            </a:extLst>
          </p:cNvPr>
          <p:cNvSpPr txBox="1"/>
          <p:nvPr/>
        </p:nvSpPr>
        <p:spPr>
          <a:xfrm>
            <a:off x="318621" y="2503357"/>
            <a:ext cx="11873379" cy="2677656"/>
          </a:xfrm>
          <a:prstGeom prst="rect">
            <a:avLst/>
          </a:prstGeom>
          <a:noFill/>
        </p:spPr>
        <p:txBody>
          <a:bodyPr wrap="none" rtlCol="0">
            <a:spAutoFit/>
          </a:bodyPr>
          <a:lstStyle/>
          <a:p>
            <a:pPr marL="342900" indent="-342900">
              <a:buAutoNum type="arabicPeriod"/>
            </a:pPr>
            <a:r>
              <a:rPr lang="en-US" sz="2800" dirty="0"/>
              <a:t>What is the distribution of metaphorical violence in real world discourse?</a:t>
            </a:r>
          </a:p>
          <a:p>
            <a:pPr marL="342900" indent="-342900">
              <a:buAutoNum type="arabicPeriod"/>
            </a:pPr>
            <a:endParaRPr lang="en-US" sz="2800" dirty="0"/>
          </a:p>
          <a:p>
            <a:pPr marL="342900" indent="-342900">
              <a:buAutoNum type="arabicPeriod"/>
            </a:pPr>
            <a:r>
              <a:rPr lang="en-US" sz="2800" dirty="0"/>
              <a:t>What cultural events affect metaphorical violence use in real world discourse?</a:t>
            </a:r>
          </a:p>
          <a:p>
            <a:pPr marL="800100" lvl="1" indent="-342900">
              <a:buAutoNum type="arabicPeriod"/>
            </a:pPr>
            <a:r>
              <a:rPr lang="en-US" sz="2800" dirty="0"/>
              <a:t>Specifically, does metaphorical violence use increase around the time of</a:t>
            </a:r>
            <a:br>
              <a:rPr lang="en-US" sz="2800" dirty="0"/>
            </a:br>
            <a:r>
              <a:rPr lang="en-US" sz="2800" dirty="0"/>
              <a:t>the US presidential debates and elections?</a:t>
            </a:r>
          </a:p>
          <a:p>
            <a:pPr marL="800100" lvl="1" indent="-342900">
              <a:buAutoNum type="arabicPeriod"/>
            </a:pPr>
            <a:r>
              <a:rPr lang="en-US" sz="2800" dirty="0"/>
              <a:t>What else could affect the frequency of metaphorical violence use?</a:t>
            </a:r>
          </a:p>
        </p:txBody>
      </p:sp>
    </p:spTree>
    <p:extLst>
      <p:ext uri="{BB962C8B-B14F-4D97-AF65-F5344CB8AC3E}">
        <p14:creationId xmlns:p14="http://schemas.microsoft.com/office/powerpoint/2010/main" val="2640834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2192000" cy="1325563"/>
          </a:xfrm>
        </p:spPr>
        <p:txBody>
          <a:bodyPr anchor="t"/>
          <a:lstStyle/>
          <a:p>
            <a:pPr algn="ctr"/>
            <a:r>
              <a:rPr lang="en-US" dirty="0"/>
              <a:t>TV News Archive Data Ingestion and Annotation</a:t>
            </a:r>
          </a:p>
        </p:txBody>
      </p:sp>
      <p:sp>
        <p:nvSpPr>
          <p:cNvPr id="3" name="TextBox 2">
            <a:extLst>
              <a:ext uri="{FF2B5EF4-FFF2-40B4-BE49-F238E27FC236}">
                <a16:creationId xmlns:a16="http://schemas.microsoft.com/office/drawing/2014/main" id="{6DA74CA5-BB06-4447-A703-B0061DD84ACE}"/>
              </a:ext>
            </a:extLst>
          </p:cNvPr>
          <p:cNvSpPr txBox="1"/>
          <p:nvPr/>
        </p:nvSpPr>
        <p:spPr>
          <a:xfrm>
            <a:off x="-3417616" y="6153778"/>
            <a:ext cx="3643864" cy="2031325"/>
          </a:xfrm>
          <a:prstGeom prst="rect">
            <a:avLst/>
          </a:prstGeom>
          <a:noFill/>
        </p:spPr>
        <p:txBody>
          <a:bodyPr wrap="square" rtlCol="0">
            <a:spAutoFit/>
          </a:bodyPr>
          <a:lstStyle/>
          <a:p>
            <a:r>
              <a:rPr lang="en-US" dirty="0"/>
              <a:t>Content: METHODS</a:t>
            </a:r>
          </a:p>
          <a:p>
            <a:pPr marL="285750" indent="-285750">
              <a:buFontTx/>
              <a:buChar char="-"/>
            </a:pPr>
            <a:r>
              <a:rPr lang="en-US" dirty="0"/>
              <a:t>Data source &amp; ingestion</a:t>
            </a:r>
          </a:p>
          <a:p>
            <a:pPr marL="285750" indent="-285750">
              <a:buFontTx/>
              <a:buChar char="-"/>
            </a:pPr>
            <a:r>
              <a:rPr lang="en-US" dirty="0"/>
              <a:t>Data processing/annotation</a:t>
            </a:r>
          </a:p>
          <a:p>
            <a:pPr marL="285750" indent="-285750">
              <a:buFontTx/>
              <a:buChar char="-"/>
            </a:pPr>
            <a:r>
              <a:rPr lang="en-US" dirty="0"/>
              <a:t>Statistical procedures for dynamic model fitting and correlational analysis </a:t>
            </a:r>
          </a:p>
          <a:p>
            <a:pPr marL="285750" indent="-285750">
              <a:buFontTx/>
              <a:buChar char="-"/>
            </a:pPr>
            <a:endParaRPr lang="en-US" dirty="0"/>
          </a:p>
        </p:txBody>
      </p:sp>
      <p:grpSp>
        <p:nvGrpSpPr>
          <p:cNvPr id="9" name="Group 8">
            <a:extLst>
              <a:ext uri="{FF2B5EF4-FFF2-40B4-BE49-F238E27FC236}">
                <a16:creationId xmlns:a16="http://schemas.microsoft.com/office/drawing/2014/main" id="{8DC0ED51-3951-314A-87E3-B23FC127A0F5}"/>
              </a:ext>
            </a:extLst>
          </p:cNvPr>
          <p:cNvGrpSpPr/>
          <p:nvPr/>
        </p:nvGrpSpPr>
        <p:grpSpPr>
          <a:xfrm>
            <a:off x="3896184" y="868777"/>
            <a:ext cx="8180140" cy="4563192"/>
            <a:chOff x="4584387" y="1250753"/>
            <a:chExt cx="8492032" cy="4737177"/>
          </a:xfrm>
        </p:grpSpPr>
        <p:pic>
          <p:nvPicPr>
            <p:cNvPr id="6" name="Picture 5">
              <a:extLst>
                <a:ext uri="{FF2B5EF4-FFF2-40B4-BE49-F238E27FC236}">
                  <a16:creationId xmlns:a16="http://schemas.microsoft.com/office/drawing/2014/main" id="{5267CA60-1709-DE4D-8B33-643E5F56F677}"/>
                </a:ext>
              </a:extLst>
            </p:cNvPr>
            <p:cNvPicPr>
              <a:picLocks noChangeAspect="1"/>
            </p:cNvPicPr>
            <p:nvPr/>
          </p:nvPicPr>
          <p:blipFill>
            <a:blip r:embed="rId3"/>
            <a:stretch>
              <a:fillRect/>
            </a:stretch>
          </p:blipFill>
          <p:spPr>
            <a:xfrm>
              <a:off x="4584387" y="1250753"/>
              <a:ext cx="8492032" cy="4737177"/>
            </a:xfrm>
            <a:prstGeom prst="rect">
              <a:avLst/>
            </a:prstGeom>
            <a:ln>
              <a:solidFill>
                <a:schemeClr val="tx1"/>
              </a:solidFill>
            </a:ln>
          </p:spPr>
        </p:pic>
        <p:pic>
          <p:nvPicPr>
            <p:cNvPr id="8" name="Picture 7">
              <a:extLst>
                <a:ext uri="{FF2B5EF4-FFF2-40B4-BE49-F238E27FC236}">
                  <a16:creationId xmlns:a16="http://schemas.microsoft.com/office/drawing/2014/main" id="{94FA52A3-E43B-2448-977B-5373E917E325}"/>
                </a:ext>
              </a:extLst>
            </p:cNvPr>
            <p:cNvPicPr>
              <a:picLocks noChangeAspect="1"/>
            </p:cNvPicPr>
            <p:nvPr/>
          </p:nvPicPr>
          <p:blipFill rotWithShape="1">
            <a:blip r:embed="rId4"/>
            <a:srcRect b="12451"/>
            <a:stretch/>
          </p:blipFill>
          <p:spPr>
            <a:xfrm>
              <a:off x="9149151" y="3652284"/>
              <a:ext cx="3862186" cy="2190053"/>
            </a:xfrm>
            <a:prstGeom prst="rect">
              <a:avLst/>
            </a:prstGeom>
          </p:spPr>
        </p:pic>
      </p:grpSp>
      <p:pic>
        <p:nvPicPr>
          <p:cNvPr id="7" name="Picture 2">
            <a:extLst>
              <a:ext uri="{FF2B5EF4-FFF2-40B4-BE49-F238E27FC236}">
                <a16:creationId xmlns:a16="http://schemas.microsoft.com/office/drawing/2014/main" id="{A7D700A1-CE2A-F449-895A-4B687AE11823}"/>
              </a:ext>
            </a:extLst>
          </p:cNvPr>
          <p:cNvPicPr>
            <a:picLocks noChangeAspect="1" noChangeArrowheads="1"/>
          </p:cNvPicPr>
          <p:nvPr/>
        </p:nvPicPr>
        <p:blipFill>
          <a:blip r:embed="rId5"/>
          <a:srcRect/>
          <a:stretch/>
        </p:blipFill>
        <p:spPr bwMode="auto">
          <a:xfrm>
            <a:off x="65416" y="1506186"/>
            <a:ext cx="4292724" cy="3174995"/>
          </a:xfrm>
          <a:prstGeom prst="rect">
            <a:avLst/>
          </a:prstGeom>
          <a:solidFill>
            <a:schemeClr val="tx1"/>
          </a:solidFill>
          <a:ln>
            <a:solidFill>
              <a:schemeClr val="tx1"/>
            </a:solidFill>
          </a:ln>
        </p:spPr>
      </p:pic>
      <p:sp>
        <p:nvSpPr>
          <p:cNvPr id="11" name="TextBox 10">
            <a:extLst>
              <a:ext uri="{FF2B5EF4-FFF2-40B4-BE49-F238E27FC236}">
                <a16:creationId xmlns:a16="http://schemas.microsoft.com/office/drawing/2014/main" id="{8533626F-BFBE-D34A-B6EB-02B3481AA561}"/>
              </a:ext>
            </a:extLst>
          </p:cNvPr>
          <p:cNvSpPr txBox="1"/>
          <p:nvPr/>
        </p:nvSpPr>
        <p:spPr>
          <a:xfrm>
            <a:off x="4790364" y="5329265"/>
            <a:ext cx="7229979" cy="1569660"/>
          </a:xfrm>
          <a:prstGeom prst="rect">
            <a:avLst/>
          </a:prstGeom>
          <a:noFill/>
          <a:ln>
            <a:solidFill>
              <a:schemeClr val="tx1"/>
            </a:solidFill>
          </a:ln>
        </p:spPr>
        <p:txBody>
          <a:bodyPr wrap="square" rtlCol="0">
            <a:spAutoFit/>
          </a:bodyPr>
          <a:lstStyle/>
          <a:p>
            <a:pPr marL="285750" indent="-285750">
              <a:buFontTx/>
              <a:buChar char="-"/>
            </a:pPr>
            <a:r>
              <a:rPr lang="en-US" sz="2400" dirty="0"/>
              <a:t>Collected and analyzed transcripts from 6 top-rated shows on MSNBC, CNN, and Fox news</a:t>
            </a:r>
          </a:p>
          <a:p>
            <a:pPr marL="285750" indent="-285750">
              <a:buFontTx/>
              <a:buChar char="-"/>
            </a:pPr>
            <a:r>
              <a:rPr lang="en-US" sz="2400" dirty="0"/>
              <a:t>Considered violent words </a:t>
            </a:r>
            <a:r>
              <a:rPr lang="en-US" sz="2400" i="1" dirty="0"/>
              <a:t>attack, hit, </a:t>
            </a:r>
            <a:r>
              <a:rPr lang="en-US" sz="2400" dirty="0"/>
              <a:t>and </a:t>
            </a:r>
            <a:r>
              <a:rPr lang="en-US" sz="2400" i="1" dirty="0"/>
              <a:t>beat</a:t>
            </a:r>
            <a:r>
              <a:rPr lang="en-US" sz="2400" dirty="0"/>
              <a:t>.</a:t>
            </a:r>
          </a:p>
          <a:p>
            <a:pPr marL="285750" indent="-285750">
              <a:buFontTx/>
              <a:buChar char="-"/>
            </a:pPr>
            <a:r>
              <a:rPr lang="en-US" sz="2400" dirty="0"/>
              <a:t>Time frame: September 1 – December 1, 2012 &amp; 2016</a:t>
            </a:r>
          </a:p>
        </p:txBody>
      </p:sp>
    </p:spTree>
    <p:extLst>
      <p:ext uri="{BB962C8B-B14F-4D97-AF65-F5344CB8AC3E}">
        <p14:creationId xmlns:p14="http://schemas.microsoft.com/office/powerpoint/2010/main" val="3121319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2192000" cy="1325563"/>
          </a:xfrm>
        </p:spPr>
        <p:txBody>
          <a:bodyPr anchor="t"/>
          <a:lstStyle/>
          <a:p>
            <a:pPr algn="ctr"/>
            <a:r>
              <a:rPr lang="en-US" dirty="0"/>
              <a:t>TV News Archive Data Ingestion and Annotation</a:t>
            </a:r>
          </a:p>
        </p:txBody>
      </p:sp>
      <p:pic>
        <p:nvPicPr>
          <p:cNvPr id="7" name="Picture 2">
            <a:extLst>
              <a:ext uri="{FF2B5EF4-FFF2-40B4-BE49-F238E27FC236}">
                <a16:creationId xmlns:a16="http://schemas.microsoft.com/office/drawing/2014/main" id="{A7D700A1-CE2A-F449-895A-4B687AE11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56" y="1141569"/>
            <a:ext cx="4131892" cy="5314013"/>
          </a:xfrm>
          <a:prstGeom prst="rect">
            <a:avLst/>
          </a:prstGeom>
          <a:solidFill>
            <a:schemeClr val="tx1"/>
          </a:solidFill>
          <a:ln>
            <a:solidFill>
              <a:schemeClr val="tx1"/>
            </a:solidFill>
          </a:ln>
        </p:spPr>
      </p:pic>
      <p:grpSp>
        <p:nvGrpSpPr>
          <p:cNvPr id="9" name="Group 8">
            <a:extLst>
              <a:ext uri="{FF2B5EF4-FFF2-40B4-BE49-F238E27FC236}">
                <a16:creationId xmlns:a16="http://schemas.microsoft.com/office/drawing/2014/main" id="{8DC0ED51-3951-314A-87E3-B23FC127A0F5}"/>
              </a:ext>
            </a:extLst>
          </p:cNvPr>
          <p:cNvGrpSpPr/>
          <p:nvPr/>
        </p:nvGrpSpPr>
        <p:grpSpPr>
          <a:xfrm>
            <a:off x="4584387" y="895912"/>
            <a:ext cx="7666367" cy="4276590"/>
            <a:chOff x="4584387" y="1250753"/>
            <a:chExt cx="8492032" cy="4737177"/>
          </a:xfrm>
        </p:grpSpPr>
        <p:pic>
          <p:nvPicPr>
            <p:cNvPr id="6" name="Picture 5">
              <a:extLst>
                <a:ext uri="{FF2B5EF4-FFF2-40B4-BE49-F238E27FC236}">
                  <a16:creationId xmlns:a16="http://schemas.microsoft.com/office/drawing/2014/main" id="{5267CA60-1709-DE4D-8B33-643E5F56F677}"/>
                </a:ext>
              </a:extLst>
            </p:cNvPr>
            <p:cNvPicPr>
              <a:picLocks noChangeAspect="1"/>
            </p:cNvPicPr>
            <p:nvPr/>
          </p:nvPicPr>
          <p:blipFill>
            <a:blip r:embed="rId4"/>
            <a:stretch>
              <a:fillRect/>
            </a:stretch>
          </p:blipFill>
          <p:spPr>
            <a:xfrm>
              <a:off x="4584387" y="1250753"/>
              <a:ext cx="8492032" cy="4737177"/>
            </a:xfrm>
            <a:prstGeom prst="rect">
              <a:avLst/>
            </a:prstGeom>
            <a:ln>
              <a:solidFill>
                <a:schemeClr val="tx1"/>
              </a:solidFill>
            </a:ln>
          </p:spPr>
        </p:pic>
        <p:pic>
          <p:nvPicPr>
            <p:cNvPr id="8" name="Picture 7">
              <a:extLst>
                <a:ext uri="{FF2B5EF4-FFF2-40B4-BE49-F238E27FC236}">
                  <a16:creationId xmlns:a16="http://schemas.microsoft.com/office/drawing/2014/main" id="{94FA52A3-E43B-2448-977B-5373E917E325}"/>
                </a:ext>
              </a:extLst>
            </p:cNvPr>
            <p:cNvPicPr>
              <a:picLocks noChangeAspect="1"/>
            </p:cNvPicPr>
            <p:nvPr/>
          </p:nvPicPr>
          <p:blipFill rotWithShape="1">
            <a:blip r:embed="rId5"/>
            <a:srcRect b="12451"/>
            <a:stretch/>
          </p:blipFill>
          <p:spPr>
            <a:xfrm>
              <a:off x="9149151" y="3652284"/>
              <a:ext cx="3862186" cy="2190053"/>
            </a:xfrm>
            <a:prstGeom prst="rect">
              <a:avLst/>
            </a:prstGeom>
          </p:spPr>
        </p:pic>
      </p:grpSp>
      <p:sp>
        <p:nvSpPr>
          <p:cNvPr id="10" name="TextBox 9">
            <a:extLst>
              <a:ext uri="{FF2B5EF4-FFF2-40B4-BE49-F238E27FC236}">
                <a16:creationId xmlns:a16="http://schemas.microsoft.com/office/drawing/2014/main" id="{D41A5199-C917-EE43-806C-8665AA2CF800}"/>
              </a:ext>
            </a:extLst>
          </p:cNvPr>
          <p:cNvSpPr txBox="1"/>
          <p:nvPr/>
        </p:nvSpPr>
        <p:spPr>
          <a:xfrm>
            <a:off x="4790364" y="5329265"/>
            <a:ext cx="7229979" cy="1569660"/>
          </a:xfrm>
          <a:prstGeom prst="rect">
            <a:avLst/>
          </a:prstGeom>
          <a:noFill/>
          <a:ln>
            <a:solidFill>
              <a:schemeClr val="tx1"/>
            </a:solidFill>
          </a:ln>
        </p:spPr>
        <p:txBody>
          <a:bodyPr wrap="square" rtlCol="0">
            <a:spAutoFit/>
          </a:bodyPr>
          <a:lstStyle/>
          <a:p>
            <a:pPr marL="285750" indent="-285750">
              <a:buFontTx/>
              <a:buChar char="-"/>
            </a:pPr>
            <a:r>
              <a:rPr lang="en-US" sz="2400" dirty="0"/>
              <a:t>Collected and analyzed transcripts from 6 top-rated shows on MSNBC, CNN, and Fox news</a:t>
            </a:r>
          </a:p>
          <a:p>
            <a:pPr marL="285750" indent="-285750">
              <a:buFontTx/>
              <a:buChar char="-"/>
            </a:pPr>
            <a:r>
              <a:rPr lang="en-US" sz="2400" dirty="0"/>
              <a:t>Considered violent words </a:t>
            </a:r>
            <a:r>
              <a:rPr lang="en-US" sz="2400" i="1" dirty="0"/>
              <a:t>attack, hit, </a:t>
            </a:r>
            <a:r>
              <a:rPr lang="en-US" sz="2400" dirty="0"/>
              <a:t>and </a:t>
            </a:r>
            <a:r>
              <a:rPr lang="en-US" sz="2400" i="1" dirty="0"/>
              <a:t>beat</a:t>
            </a:r>
            <a:r>
              <a:rPr lang="en-US" sz="2400" dirty="0"/>
              <a:t>.</a:t>
            </a:r>
          </a:p>
          <a:p>
            <a:pPr marL="285750" indent="-285750">
              <a:buFontTx/>
              <a:buChar char="-"/>
            </a:pPr>
            <a:r>
              <a:rPr lang="en-US" sz="2400" dirty="0"/>
              <a:t>Time frame: September 1 – December 1, 2012 &amp; 2016</a:t>
            </a:r>
          </a:p>
        </p:txBody>
      </p:sp>
      <p:pic>
        <p:nvPicPr>
          <p:cNvPr id="1026" name="Picture 2" descr="Who Made That Twitter Bird? - The New York Times">
            <a:extLst>
              <a:ext uri="{FF2B5EF4-FFF2-40B4-BE49-F238E27FC236}">
                <a16:creationId xmlns:a16="http://schemas.microsoft.com/office/drawing/2014/main" id="{EFEA3E96-07AC-4F45-BFD3-A01F4B3BA2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972" y="3586879"/>
            <a:ext cx="1560624" cy="113385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692E-6170-C04B-8188-D295F058657A}"/>
              </a:ext>
            </a:extLst>
          </p:cNvPr>
          <p:cNvSpPr>
            <a:spLocks noGrp="1"/>
          </p:cNvSpPr>
          <p:nvPr>
            <p:ph type="ctrTitle"/>
          </p:nvPr>
        </p:nvSpPr>
        <p:spPr>
          <a:xfrm>
            <a:off x="-1362074" y="3557622"/>
            <a:ext cx="9144000" cy="1257266"/>
          </a:xfrm>
        </p:spPr>
        <p:txBody>
          <a:bodyPr>
            <a:normAutofit fontScale="90000"/>
          </a:bodyPr>
          <a:lstStyle/>
          <a:p>
            <a:r>
              <a:rPr lang="en-US" dirty="0"/>
              <a:t>Dedicated to </a:t>
            </a:r>
            <a:br>
              <a:rPr lang="en-US" dirty="0"/>
            </a:br>
            <a:r>
              <a:rPr lang="en-US" dirty="0"/>
              <a:t>Phoebe Ruth</a:t>
            </a:r>
            <a:br>
              <a:rPr lang="en-US" dirty="0"/>
            </a:br>
            <a:br>
              <a:rPr lang="en-US" dirty="0"/>
            </a:br>
            <a:r>
              <a:rPr lang="en-US" dirty="0"/>
              <a:t>“Oh, but why??”</a:t>
            </a:r>
          </a:p>
        </p:txBody>
      </p:sp>
      <p:pic>
        <p:nvPicPr>
          <p:cNvPr id="46082" name="Picture 2">
            <a:extLst>
              <a:ext uri="{FF2B5EF4-FFF2-40B4-BE49-F238E27FC236}">
                <a16:creationId xmlns:a16="http://schemas.microsoft.com/office/drawing/2014/main" id="{EC77B0AB-2F8F-0649-9D77-56B231807B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15" t="6250"/>
          <a:stretch/>
        </p:blipFill>
        <p:spPr bwMode="auto">
          <a:xfrm>
            <a:off x="7381241" y="1"/>
            <a:ext cx="481075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1804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136480"/>
            <a:ext cx="12192000" cy="1325563"/>
          </a:xfrm>
        </p:spPr>
        <p:txBody>
          <a:bodyPr anchor="t"/>
          <a:lstStyle/>
          <a:p>
            <a:pPr algn="ctr"/>
            <a:r>
              <a:rPr lang="en-US" dirty="0"/>
              <a:t>Statistics for calculating reaction to cultural events</a:t>
            </a:r>
          </a:p>
        </p:txBody>
      </p:sp>
      <p:sp>
        <p:nvSpPr>
          <p:cNvPr id="3" name="TextBox 2">
            <a:extLst>
              <a:ext uri="{FF2B5EF4-FFF2-40B4-BE49-F238E27FC236}">
                <a16:creationId xmlns:a16="http://schemas.microsoft.com/office/drawing/2014/main" id="{6DA74CA5-BB06-4447-A703-B0061DD84ACE}"/>
              </a:ext>
            </a:extLst>
          </p:cNvPr>
          <p:cNvSpPr txBox="1"/>
          <p:nvPr/>
        </p:nvSpPr>
        <p:spPr>
          <a:xfrm>
            <a:off x="-3417616" y="6153778"/>
            <a:ext cx="3643864" cy="2031325"/>
          </a:xfrm>
          <a:prstGeom prst="rect">
            <a:avLst/>
          </a:prstGeom>
          <a:noFill/>
        </p:spPr>
        <p:txBody>
          <a:bodyPr wrap="square" rtlCol="0">
            <a:spAutoFit/>
          </a:bodyPr>
          <a:lstStyle/>
          <a:p>
            <a:r>
              <a:rPr lang="en-US" dirty="0"/>
              <a:t>Content: METHODS</a:t>
            </a:r>
          </a:p>
          <a:p>
            <a:pPr marL="285750" indent="-285750">
              <a:buFontTx/>
              <a:buChar char="-"/>
            </a:pPr>
            <a:r>
              <a:rPr lang="en-US" dirty="0"/>
              <a:t>Data source &amp; ingestion</a:t>
            </a:r>
          </a:p>
          <a:p>
            <a:pPr marL="285750" indent="-285750">
              <a:buFontTx/>
              <a:buChar char="-"/>
            </a:pPr>
            <a:r>
              <a:rPr lang="en-US" dirty="0"/>
              <a:t>Data processing/annotation</a:t>
            </a:r>
          </a:p>
          <a:p>
            <a:pPr marL="285750" indent="-285750">
              <a:buFontTx/>
              <a:buChar char="-"/>
            </a:pPr>
            <a:r>
              <a:rPr lang="en-US" dirty="0"/>
              <a:t>Statistical procedures for dynamic model fitting and correlational analysis </a:t>
            </a:r>
          </a:p>
          <a:p>
            <a:pPr marL="285750" indent="-285750">
              <a:buFontTx/>
              <a:buChar char="-"/>
            </a:pPr>
            <a:endParaRPr lang="en-US" dirty="0"/>
          </a:p>
        </p:txBody>
      </p:sp>
      <p:sp>
        <p:nvSpPr>
          <p:cNvPr id="4" name="TextBox 3">
            <a:extLst>
              <a:ext uri="{FF2B5EF4-FFF2-40B4-BE49-F238E27FC236}">
                <a16:creationId xmlns:a16="http://schemas.microsoft.com/office/drawing/2014/main" id="{6CCEE3BF-49AE-6243-A1C2-062B476FAD36}"/>
              </a:ext>
            </a:extLst>
          </p:cNvPr>
          <p:cNvSpPr txBox="1"/>
          <p:nvPr/>
        </p:nvSpPr>
        <p:spPr>
          <a:xfrm>
            <a:off x="-24808" y="1707593"/>
            <a:ext cx="6904579" cy="461665"/>
          </a:xfrm>
          <a:prstGeom prst="rect">
            <a:avLst/>
          </a:prstGeom>
          <a:noFill/>
        </p:spPr>
        <p:txBody>
          <a:bodyPr wrap="square" rtlCol="0">
            <a:spAutoFit/>
          </a:bodyPr>
          <a:lstStyle/>
          <a:p>
            <a:r>
              <a:rPr lang="en-US" sz="2400" dirty="0"/>
              <a:t>1. Reaction to presidential debates and elections</a:t>
            </a:r>
          </a:p>
        </p:txBody>
      </p:sp>
      <p:sp>
        <p:nvSpPr>
          <p:cNvPr id="9" name="TextBox 8">
            <a:extLst>
              <a:ext uri="{FF2B5EF4-FFF2-40B4-BE49-F238E27FC236}">
                <a16:creationId xmlns:a16="http://schemas.microsoft.com/office/drawing/2014/main" id="{5393D545-F372-6944-BFE2-8ADA28816F46}"/>
              </a:ext>
            </a:extLst>
          </p:cNvPr>
          <p:cNvSpPr txBox="1"/>
          <p:nvPr/>
        </p:nvSpPr>
        <p:spPr>
          <a:xfrm>
            <a:off x="7083767" y="1710449"/>
            <a:ext cx="4880119" cy="461665"/>
          </a:xfrm>
          <a:prstGeom prst="rect">
            <a:avLst/>
          </a:prstGeom>
          <a:noFill/>
        </p:spPr>
        <p:txBody>
          <a:bodyPr wrap="none" rtlCol="0">
            <a:spAutoFit/>
          </a:bodyPr>
          <a:lstStyle/>
          <a:p>
            <a:pPr algn="r"/>
            <a:r>
              <a:rPr lang="en-US" sz="2400" dirty="0"/>
              <a:t>2. Reaction to presidential Twitter use</a:t>
            </a:r>
          </a:p>
        </p:txBody>
      </p:sp>
      <p:sp>
        <p:nvSpPr>
          <p:cNvPr id="5" name="TextBox 4">
            <a:extLst>
              <a:ext uri="{FF2B5EF4-FFF2-40B4-BE49-F238E27FC236}">
                <a16:creationId xmlns:a16="http://schemas.microsoft.com/office/drawing/2014/main" id="{8CF546FE-908F-FA40-9E88-55222A9FDF06}"/>
              </a:ext>
            </a:extLst>
          </p:cNvPr>
          <p:cNvSpPr txBox="1"/>
          <p:nvPr/>
        </p:nvSpPr>
        <p:spPr>
          <a:xfrm>
            <a:off x="1025099" y="2576468"/>
            <a:ext cx="3821373" cy="2862322"/>
          </a:xfrm>
          <a:prstGeom prst="rect">
            <a:avLst/>
          </a:prstGeom>
          <a:noFill/>
        </p:spPr>
        <p:txBody>
          <a:bodyPr wrap="square" rtlCol="0">
            <a:spAutoFit/>
          </a:bodyPr>
          <a:lstStyle/>
          <a:p>
            <a:pPr marL="285750" indent="-285750">
              <a:buFontTx/>
              <a:buChar char="-"/>
            </a:pPr>
            <a:r>
              <a:rPr lang="en-US" sz="2000" dirty="0"/>
              <a:t>Test various partitions of the data into “normal” and “excited” states, which creates a step function model of the daily metaphor usage data.</a:t>
            </a:r>
          </a:p>
          <a:p>
            <a:pPr marL="285750" indent="-285750">
              <a:buFontTx/>
              <a:buChar char="-"/>
            </a:pPr>
            <a:endParaRPr lang="en-US" sz="2000" dirty="0"/>
          </a:p>
          <a:p>
            <a:pPr marL="285750" indent="-285750">
              <a:buFontTx/>
              <a:buChar char="-"/>
            </a:pPr>
            <a:r>
              <a:rPr lang="en-US" sz="2000" dirty="0"/>
              <a:t>The partition that maximizes the likelihood function of the fit is the best model for the data.</a:t>
            </a:r>
          </a:p>
        </p:txBody>
      </p:sp>
      <p:sp>
        <p:nvSpPr>
          <p:cNvPr id="10" name="TextBox 9">
            <a:extLst>
              <a:ext uri="{FF2B5EF4-FFF2-40B4-BE49-F238E27FC236}">
                <a16:creationId xmlns:a16="http://schemas.microsoft.com/office/drawing/2014/main" id="{222AA175-393D-0F47-8E4F-A5A76B4A4CE1}"/>
              </a:ext>
            </a:extLst>
          </p:cNvPr>
          <p:cNvSpPr txBox="1"/>
          <p:nvPr/>
        </p:nvSpPr>
        <p:spPr>
          <a:xfrm>
            <a:off x="8143812" y="2442730"/>
            <a:ext cx="3821373" cy="3785652"/>
          </a:xfrm>
          <a:prstGeom prst="rect">
            <a:avLst/>
          </a:prstGeom>
          <a:noFill/>
        </p:spPr>
        <p:txBody>
          <a:bodyPr wrap="square" rtlCol="0">
            <a:spAutoFit/>
          </a:bodyPr>
          <a:lstStyle/>
          <a:p>
            <a:pPr marL="285750" indent="-285750">
              <a:buFontTx/>
              <a:buChar char="-"/>
            </a:pPr>
            <a:r>
              <a:rPr lang="en-US" sz="2000" dirty="0"/>
              <a:t>Calculate the correlation between data columns: </a:t>
            </a:r>
          </a:p>
          <a:p>
            <a:pPr marL="285750" indent="-285750">
              <a:buFontTx/>
              <a:buChar char="-"/>
            </a:pPr>
            <a:endParaRPr lang="en-US" sz="2000" dirty="0"/>
          </a:p>
          <a:p>
            <a:pPr marL="800100" lvl="1" indent="-342900">
              <a:buFont typeface="+mj-lt"/>
              <a:buAutoNum type="arabicPeriod"/>
            </a:pPr>
            <a:r>
              <a:rPr lang="en-US" sz="2000" dirty="0"/>
              <a:t>Daily counts of metaphorical violence use across various dimensional cross-sections.</a:t>
            </a:r>
          </a:p>
          <a:p>
            <a:pPr marL="800100" lvl="1" indent="-342900">
              <a:buFont typeface="+mj-lt"/>
              <a:buAutoNum type="arabicPeriod"/>
            </a:pPr>
            <a:endParaRPr lang="en-US" sz="2000" dirty="0"/>
          </a:p>
          <a:p>
            <a:pPr marL="800100" lvl="1" indent="-342900">
              <a:buFont typeface="+mj-lt"/>
              <a:buAutoNum type="arabicPeriod"/>
            </a:pPr>
            <a:r>
              <a:rPr lang="en-US" sz="2000" dirty="0"/>
              <a:t>The number of times a candidate’s Twitter account (e.g., @</a:t>
            </a:r>
            <a:r>
              <a:rPr lang="en-US" sz="2000" dirty="0" err="1"/>
              <a:t>realDonaldTrump</a:t>
            </a:r>
            <a:r>
              <a:rPr lang="en-US" sz="2000" dirty="0"/>
              <a:t>, @</a:t>
            </a:r>
            <a:r>
              <a:rPr lang="en-US" sz="2000" dirty="0" err="1"/>
              <a:t>HillaryClinton</a:t>
            </a:r>
            <a:r>
              <a:rPr lang="en-US" sz="2000" dirty="0"/>
              <a:t> in 2016)</a:t>
            </a:r>
          </a:p>
        </p:txBody>
      </p:sp>
    </p:spTree>
    <p:extLst>
      <p:ext uri="{BB962C8B-B14F-4D97-AF65-F5344CB8AC3E}">
        <p14:creationId xmlns:p14="http://schemas.microsoft.com/office/powerpoint/2010/main" val="39222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136480"/>
            <a:ext cx="12192000" cy="1325563"/>
          </a:xfrm>
        </p:spPr>
        <p:txBody>
          <a:bodyPr anchor="t"/>
          <a:lstStyle/>
          <a:p>
            <a:pPr algn="ctr"/>
            <a:r>
              <a:rPr lang="en-US" dirty="0"/>
              <a:t>Statistics for calculating reaction to cultural events</a:t>
            </a:r>
          </a:p>
        </p:txBody>
      </p:sp>
      <p:sp>
        <p:nvSpPr>
          <p:cNvPr id="3" name="TextBox 2">
            <a:extLst>
              <a:ext uri="{FF2B5EF4-FFF2-40B4-BE49-F238E27FC236}">
                <a16:creationId xmlns:a16="http://schemas.microsoft.com/office/drawing/2014/main" id="{6DA74CA5-BB06-4447-A703-B0061DD84ACE}"/>
              </a:ext>
            </a:extLst>
          </p:cNvPr>
          <p:cNvSpPr txBox="1"/>
          <p:nvPr/>
        </p:nvSpPr>
        <p:spPr>
          <a:xfrm>
            <a:off x="-3417616" y="6153778"/>
            <a:ext cx="3643864" cy="2031325"/>
          </a:xfrm>
          <a:prstGeom prst="rect">
            <a:avLst/>
          </a:prstGeom>
          <a:noFill/>
        </p:spPr>
        <p:txBody>
          <a:bodyPr wrap="square" rtlCol="0">
            <a:spAutoFit/>
          </a:bodyPr>
          <a:lstStyle/>
          <a:p>
            <a:r>
              <a:rPr lang="en-US" dirty="0"/>
              <a:t>Content: METHODS</a:t>
            </a:r>
          </a:p>
          <a:p>
            <a:pPr marL="285750" indent="-285750">
              <a:buFontTx/>
              <a:buChar char="-"/>
            </a:pPr>
            <a:r>
              <a:rPr lang="en-US" dirty="0"/>
              <a:t>Data source &amp; ingestion</a:t>
            </a:r>
          </a:p>
          <a:p>
            <a:pPr marL="285750" indent="-285750">
              <a:buFontTx/>
              <a:buChar char="-"/>
            </a:pPr>
            <a:r>
              <a:rPr lang="en-US" dirty="0"/>
              <a:t>Data processing/annotation</a:t>
            </a:r>
          </a:p>
          <a:p>
            <a:pPr marL="285750" indent="-285750">
              <a:buFontTx/>
              <a:buChar char="-"/>
            </a:pPr>
            <a:r>
              <a:rPr lang="en-US" dirty="0"/>
              <a:t>Statistical procedures for dynamic model fitting and correlational analysis </a:t>
            </a:r>
          </a:p>
          <a:p>
            <a:pPr marL="285750" indent="-285750">
              <a:buFontTx/>
              <a:buChar char="-"/>
            </a:pPr>
            <a:endParaRPr lang="en-US" dirty="0"/>
          </a:p>
        </p:txBody>
      </p:sp>
      <p:sp>
        <p:nvSpPr>
          <p:cNvPr id="4" name="TextBox 3">
            <a:extLst>
              <a:ext uri="{FF2B5EF4-FFF2-40B4-BE49-F238E27FC236}">
                <a16:creationId xmlns:a16="http://schemas.microsoft.com/office/drawing/2014/main" id="{6CCEE3BF-49AE-6243-A1C2-062B476FAD36}"/>
              </a:ext>
            </a:extLst>
          </p:cNvPr>
          <p:cNvSpPr txBox="1"/>
          <p:nvPr/>
        </p:nvSpPr>
        <p:spPr>
          <a:xfrm>
            <a:off x="-24808" y="1707593"/>
            <a:ext cx="6904579" cy="461665"/>
          </a:xfrm>
          <a:prstGeom prst="rect">
            <a:avLst/>
          </a:prstGeom>
          <a:noFill/>
        </p:spPr>
        <p:txBody>
          <a:bodyPr wrap="square" rtlCol="0">
            <a:spAutoFit/>
          </a:bodyPr>
          <a:lstStyle/>
          <a:p>
            <a:r>
              <a:rPr lang="en-US" sz="2400" dirty="0"/>
              <a:t>1. Reaction to presidential debates and elections</a:t>
            </a:r>
          </a:p>
        </p:txBody>
      </p:sp>
      <p:sp>
        <p:nvSpPr>
          <p:cNvPr id="9" name="TextBox 8">
            <a:extLst>
              <a:ext uri="{FF2B5EF4-FFF2-40B4-BE49-F238E27FC236}">
                <a16:creationId xmlns:a16="http://schemas.microsoft.com/office/drawing/2014/main" id="{5393D545-F372-6944-BFE2-8ADA28816F46}"/>
              </a:ext>
            </a:extLst>
          </p:cNvPr>
          <p:cNvSpPr txBox="1"/>
          <p:nvPr/>
        </p:nvSpPr>
        <p:spPr>
          <a:xfrm>
            <a:off x="7083767" y="1710449"/>
            <a:ext cx="4880119" cy="461665"/>
          </a:xfrm>
          <a:prstGeom prst="rect">
            <a:avLst/>
          </a:prstGeom>
          <a:noFill/>
        </p:spPr>
        <p:txBody>
          <a:bodyPr wrap="none" rtlCol="0">
            <a:spAutoFit/>
          </a:bodyPr>
          <a:lstStyle/>
          <a:p>
            <a:pPr algn="r"/>
            <a:r>
              <a:rPr lang="en-US" sz="2400" dirty="0">
                <a:solidFill>
                  <a:schemeClr val="bg1">
                    <a:lumMod val="75000"/>
                  </a:schemeClr>
                </a:solidFill>
              </a:rPr>
              <a:t>2. Reaction to presidential Twitter use</a:t>
            </a:r>
          </a:p>
        </p:txBody>
      </p:sp>
      <p:sp>
        <p:nvSpPr>
          <p:cNvPr id="5" name="TextBox 4">
            <a:extLst>
              <a:ext uri="{FF2B5EF4-FFF2-40B4-BE49-F238E27FC236}">
                <a16:creationId xmlns:a16="http://schemas.microsoft.com/office/drawing/2014/main" id="{8CF546FE-908F-FA40-9E88-55222A9FDF06}"/>
              </a:ext>
            </a:extLst>
          </p:cNvPr>
          <p:cNvSpPr txBox="1"/>
          <p:nvPr/>
        </p:nvSpPr>
        <p:spPr>
          <a:xfrm>
            <a:off x="1025099" y="2576468"/>
            <a:ext cx="3821373" cy="2862322"/>
          </a:xfrm>
          <a:prstGeom prst="rect">
            <a:avLst/>
          </a:prstGeom>
          <a:noFill/>
        </p:spPr>
        <p:txBody>
          <a:bodyPr wrap="square" rtlCol="0">
            <a:spAutoFit/>
          </a:bodyPr>
          <a:lstStyle/>
          <a:p>
            <a:pPr marL="285750" indent="-285750">
              <a:buFontTx/>
              <a:buChar char="-"/>
            </a:pPr>
            <a:r>
              <a:rPr lang="en-US" sz="2000" dirty="0"/>
              <a:t>Test various partitions of the data into “normal” and “excited” states, which creates a step function model of the daily metaphor usage data.</a:t>
            </a:r>
          </a:p>
          <a:p>
            <a:pPr marL="285750" indent="-285750">
              <a:buFontTx/>
              <a:buChar char="-"/>
            </a:pPr>
            <a:endParaRPr lang="en-US" sz="2000" dirty="0"/>
          </a:p>
          <a:p>
            <a:pPr marL="285750" indent="-285750">
              <a:buFontTx/>
              <a:buChar char="-"/>
            </a:pPr>
            <a:r>
              <a:rPr lang="en-US" sz="2000" dirty="0"/>
              <a:t>The partition that maximizes the likelihood function of the fit is the best model for the data.</a:t>
            </a:r>
          </a:p>
        </p:txBody>
      </p:sp>
      <p:sp>
        <p:nvSpPr>
          <p:cNvPr id="10" name="TextBox 9">
            <a:extLst>
              <a:ext uri="{FF2B5EF4-FFF2-40B4-BE49-F238E27FC236}">
                <a16:creationId xmlns:a16="http://schemas.microsoft.com/office/drawing/2014/main" id="{222AA175-393D-0F47-8E4F-A5A76B4A4CE1}"/>
              </a:ext>
            </a:extLst>
          </p:cNvPr>
          <p:cNvSpPr txBox="1"/>
          <p:nvPr/>
        </p:nvSpPr>
        <p:spPr>
          <a:xfrm>
            <a:off x="8143812" y="2442730"/>
            <a:ext cx="3821373" cy="3785652"/>
          </a:xfrm>
          <a:prstGeom prst="rect">
            <a:avLst/>
          </a:prstGeom>
          <a:noFill/>
        </p:spPr>
        <p:txBody>
          <a:bodyPr wrap="square" rtlCol="0">
            <a:spAutoFit/>
          </a:bodyPr>
          <a:lstStyle/>
          <a:p>
            <a:pPr marL="285750" indent="-285750">
              <a:buFontTx/>
              <a:buChar char="-"/>
            </a:pPr>
            <a:r>
              <a:rPr lang="en-US" sz="2000" dirty="0">
                <a:solidFill>
                  <a:schemeClr val="bg1">
                    <a:lumMod val="75000"/>
                  </a:schemeClr>
                </a:solidFill>
              </a:rPr>
              <a:t>Calculate the correlation between data columns: </a:t>
            </a:r>
          </a:p>
          <a:p>
            <a:pPr marL="285750" indent="-285750">
              <a:buFontTx/>
              <a:buChar char="-"/>
            </a:pPr>
            <a:endParaRPr lang="en-US" sz="2000" dirty="0">
              <a:solidFill>
                <a:schemeClr val="bg1">
                  <a:lumMod val="75000"/>
                </a:schemeClr>
              </a:solidFill>
            </a:endParaRPr>
          </a:p>
          <a:p>
            <a:pPr marL="800100" lvl="1" indent="-342900">
              <a:buFont typeface="+mj-lt"/>
              <a:buAutoNum type="arabicPeriod"/>
            </a:pPr>
            <a:r>
              <a:rPr lang="en-US" sz="2000" dirty="0">
                <a:solidFill>
                  <a:schemeClr val="bg1">
                    <a:lumMod val="75000"/>
                  </a:schemeClr>
                </a:solidFill>
              </a:rPr>
              <a:t>Daily counts of metaphorical violence use across various dimensional cross-sections.</a:t>
            </a:r>
          </a:p>
          <a:p>
            <a:pPr marL="800100" lvl="1" indent="-342900">
              <a:buFont typeface="+mj-lt"/>
              <a:buAutoNum type="arabicPeriod"/>
            </a:pPr>
            <a:endParaRPr lang="en-US" sz="2000" dirty="0">
              <a:solidFill>
                <a:schemeClr val="bg1">
                  <a:lumMod val="75000"/>
                </a:schemeClr>
              </a:solidFill>
            </a:endParaRPr>
          </a:p>
          <a:p>
            <a:pPr marL="800100" lvl="1" indent="-342900">
              <a:buFont typeface="+mj-lt"/>
              <a:buAutoNum type="arabicPeriod"/>
            </a:pPr>
            <a:r>
              <a:rPr lang="en-US" sz="2000" dirty="0">
                <a:solidFill>
                  <a:schemeClr val="bg1">
                    <a:lumMod val="75000"/>
                  </a:schemeClr>
                </a:solidFill>
              </a:rPr>
              <a:t>The number of times a candidate’s Twitter account (e.g., @</a:t>
            </a:r>
            <a:r>
              <a:rPr lang="en-US" sz="2000" dirty="0" err="1">
                <a:solidFill>
                  <a:schemeClr val="bg1">
                    <a:lumMod val="75000"/>
                  </a:schemeClr>
                </a:solidFill>
              </a:rPr>
              <a:t>realDonaldTrump</a:t>
            </a:r>
            <a:r>
              <a:rPr lang="en-US" sz="2000" dirty="0">
                <a:solidFill>
                  <a:schemeClr val="bg1">
                    <a:lumMod val="75000"/>
                  </a:schemeClr>
                </a:solidFill>
              </a:rPr>
              <a:t>, @</a:t>
            </a:r>
            <a:r>
              <a:rPr lang="en-US" sz="2000" dirty="0" err="1">
                <a:solidFill>
                  <a:schemeClr val="bg1">
                    <a:lumMod val="75000"/>
                  </a:schemeClr>
                </a:solidFill>
              </a:rPr>
              <a:t>HillaryClinton</a:t>
            </a:r>
            <a:r>
              <a:rPr lang="en-US" sz="2000" dirty="0">
                <a:solidFill>
                  <a:schemeClr val="bg1">
                    <a:lumMod val="75000"/>
                  </a:schemeClr>
                </a:solidFill>
              </a:rPr>
              <a:t> in 2016)</a:t>
            </a:r>
          </a:p>
        </p:txBody>
      </p:sp>
      <p:sp>
        <p:nvSpPr>
          <p:cNvPr id="6" name="Rectangle 5">
            <a:extLst>
              <a:ext uri="{FF2B5EF4-FFF2-40B4-BE49-F238E27FC236}">
                <a16:creationId xmlns:a16="http://schemas.microsoft.com/office/drawing/2014/main" id="{EF56510A-3592-E24A-AF04-683C69161E92}"/>
              </a:ext>
            </a:extLst>
          </p:cNvPr>
          <p:cNvSpPr/>
          <p:nvPr/>
        </p:nvSpPr>
        <p:spPr>
          <a:xfrm>
            <a:off x="0" y="1707593"/>
            <a:ext cx="6096000" cy="37856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5587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1868150" cy="1325563"/>
          </a:xfrm>
        </p:spPr>
        <p:txBody>
          <a:bodyPr anchor="t"/>
          <a:lstStyle/>
          <a:p>
            <a:r>
              <a:rPr lang="en-US" dirty="0"/>
              <a:t>Metaphorical violence on cable news</a:t>
            </a:r>
          </a:p>
        </p:txBody>
      </p:sp>
      <p:pic>
        <p:nvPicPr>
          <p:cNvPr id="6" name="Picture 5">
            <a:extLst>
              <a:ext uri="{FF2B5EF4-FFF2-40B4-BE49-F238E27FC236}">
                <a16:creationId xmlns:a16="http://schemas.microsoft.com/office/drawing/2014/main" id="{9ED7B97D-E188-B446-80D4-B7E8D54C669F}"/>
              </a:ext>
            </a:extLst>
          </p:cNvPr>
          <p:cNvPicPr>
            <a:picLocks noChangeAspect="1"/>
          </p:cNvPicPr>
          <p:nvPr/>
        </p:nvPicPr>
        <p:blipFill>
          <a:blip r:embed="rId3"/>
          <a:stretch>
            <a:fillRect/>
          </a:stretch>
        </p:blipFill>
        <p:spPr>
          <a:xfrm>
            <a:off x="466511" y="2614602"/>
            <a:ext cx="4835264" cy="3315903"/>
          </a:xfrm>
          <a:prstGeom prst="rect">
            <a:avLst/>
          </a:prstGeom>
        </p:spPr>
      </p:pic>
      <p:pic>
        <p:nvPicPr>
          <p:cNvPr id="8" name="Picture 7">
            <a:extLst>
              <a:ext uri="{FF2B5EF4-FFF2-40B4-BE49-F238E27FC236}">
                <a16:creationId xmlns:a16="http://schemas.microsoft.com/office/drawing/2014/main" id="{710F1B4A-D696-7749-ACEB-97B77788E546}"/>
              </a:ext>
            </a:extLst>
          </p:cNvPr>
          <p:cNvPicPr>
            <a:picLocks noChangeAspect="1"/>
          </p:cNvPicPr>
          <p:nvPr/>
        </p:nvPicPr>
        <p:blipFill>
          <a:blip r:embed="rId4"/>
          <a:stretch>
            <a:fillRect/>
          </a:stretch>
        </p:blipFill>
        <p:spPr>
          <a:xfrm>
            <a:off x="6890225" y="2672575"/>
            <a:ext cx="4835264" cy="3199956"/>
          </a:xfrm>
          <a:prstGeom prst="rect">
            <a:avLst/>
          </a:prstGeom>
        </p:spPr>
      </p:pic>
      <p:sp>
        <p:nvSpPr>
          <p:cNvPr id="9" name="TextBox 8">
            <a:extLst>
              <a:ext uri="{FF2B5EF4-FFF2-40B4-BE49-F238E27FC236}">
                <a16:creationId xmlns:a16="http://schemas.microsoft.com/office/drawing/2014/main" id="{9875DD22-314C-4F43-8F62-933D1648FEF2}"/>
              </a:ext>
            </a:extLst>
          </p:cNvPr>
          <p:cNvSpPr txBox="1"/>
          <p:nvPr/>
        </p:nvSpPr>
        <p:spPr>
          <a:xfrm>
            <a:off x="1698241" y="1379406"/>
            <a:ext cx="2371803" cy="830997"/>
          </a:xfrm>
          <a:prstGeom prst="rect">
            <a:avLst/>
          </a:prstGeom>
          <a:noFill/>
        </p:spPr>
        <p:txBody>
          <a:bodyPr wrap="none" rtlCol="0">
            <a:spAutoFit/>
          </a:bodyPr>
          <a:lstStyle/>
          <a:p>
            <a:pPr algn="ctr"/>
            <a:r>
              <a:rPr lang="en-US" sz="1200" b="1" dirty="0"/>
              <a:t>September 1 – December 1,    </a:t>
            </a:r>
          </a:p>
          <a:p>
            <a:pPr algn="ctr"/>
            <a:r>
              <a:rPr lang="en-US" sz="3600" b="1" dirty="0"/>
              <a:t>2012</a:t>
            </a:r>
          </a:p>
        </p:txBody>
      </p:sp>
      <p:sp>
        <p:nvSpPr>
          <p:cNvPr id="11" name="TextBox 10">
            <a:extLst>
              <a:ext uri="{FF2B5EF4-FFF2-40B4-BE49-F238E27FC236}">
                <a16:creationId xmlns:a16="http://schemas.microsoft.com/office/drawing/2014/main" id="{5A5581A8-BEFC-5146-9CEE-3B8A814DC6D8}"/>
              </a:ext>
            </a:extLst>
          </p:cNvPr>
          <p:cNvSpPr txBox="1"/>
          <p:nvPr/>
        </p:nvSpPr>
        <p:spPr>
          <a:xfrm>
            <a:off x="7861690" y="1342486"/>
            <a:ext cx="2371803" cy="830997"/>
          </a:xfrm>
          <a:prstGeom prst="rect">
            <a:avLst/>
          </a:prstGeom>
          <a:noFill/>
        </p:spPr>
        <p:txBody>
          <a:bodyPr wrap="none" rtlCol="0">
            <a:spAutoFit/>
          </a:bodyPr>
          <a:lstStyle/>
          <a:p>
            <a:pPr algn="ctr"/>
            <a:r>
              <a:rPr lang="en-US" sz="1200" b="1" dirty="0"/>
              <a:t>September 1 – December 1,    </a:t>
            </a:r>
          </a:p>
          <a:p>
            <a:pPr algn="ctr"/>
            <a:r>
              <a:rPr lang="en-US" sz="3600" b="1" dirty="0"/>
              <a:t>2016</a:t>
            </a:r>
          </a:p>
        </p:txBody>
      </p:sp>
      <p:cxnSp>
        <p:nvCxnSpPr>
          <p:cNvPr id="12" name="Straight Connector 11">
            <a:extLst>
              <a:ext uri="{FF2B5EF4-FFF2-40B4-BE49-F238E27FC236}">
                <a16:creationId xmlns:a16="http://schemas.microsoft.com/office/drawing/2014/main" id="{99DF917E-9BDC-5A48-AB1E-AF6B8BFBAF4B}"/>
              </a:ext>
            </a:extLst>
          </p:cNvPr>
          <p:cNvCxnSpPr>
            <a:cxnSpLocks/>
          </p:cNvCxnSpPr>
          <p:nvPr/>
        </p:nvCxnSpPr>
        <p:spPr>
          <a:xfrm>
            <a:off x="6147535" y="1889699"/>
            <a:ext cx="0" cy="4267200"/>
          </a:xfrm>
          <a:prstGeom prst="line">
            <a:avLst/>
          </a:prstGeom>
          <a:ln w="63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58666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136480"/>
            <a:ext cx="12192000" cy="1325563"/>
          </a:xfrm>
        </p:spPr>
        <p:txBody>
          <a:bodyPr anchor="t"/>
          <a:lstStyle/>
          <a:p>
            <a:pPr algn="ctr"/>
            <a:r>
              <a:rPr lang="en-US" dirty="0"/>
              <a:t>Statistics for calculating reaction to cultural events</a:t>
            </a:r>
          </a:p>
        </p:txBody>
      </p:sp>
      <p:sp>
        <p:nvSpPr>
          <p:cNvPr id="3" name="TextBox 2">
            <a:extLst>
              <a:ext uri="{FF2B5EF4-FFF2-40B4-BE49-F238E27FC236}">
                <a16:creationId xmlns:a16="http://schemas.microsoft.com/office/drawing/2014/main" id="{6DA74CA5-BB06-4447-A703-B0061DD84ACE}"/>
              </a:ext>
            </a:extLst>
          </p:cNvPr>
          <p:cNvSpPr txBox="1"/>
          <p:nvPr/>
        </p:nvSpPr>
        <p:spPr>
          <a:xfrm>
            <a:off x="-3417616" y="6153778"/>
            <a:ext cx="3643864" cy="2031325"/>
          </a:xfrm>
          <a:prstGeom prst="rect">
            <a:avLst/>
          </a:prstGeom>
          <a:noFill/>
        </p:spPr>
        <p:txBody>
          <a:bodyPr wrap="square" rtlCol="0">
            <a:spAutoFit/>
          </a:bodyPr>
          <a:lstStyle/>
          <a:p>
            <a:r>
              <a:rPr lang="en-US" dirty="0"/>
              <a:t>Content: METHODS</a:t>
            </a:r>
          </a:p>
          <a:p>
            <a:pPr marL="285750" indent="-285750">
              <a:buFontTx/>
              <a:buChar char="-"/>
            </a:pPr>
            <a:r>
              <a:rPr lang="en-US" dirty="0"/>
              <a:t>Data source &amp; ingestion</a:t>
            </a:r>
          </a:p>
          <a:p>
            <a:pPr marL="285750" indent="-285750">
              <a:buFontTx/>
              <a:buChar char="-"/>
            </a:pPr>
            <a:r>
              <a:rPr lang="en-US" dirty="0"/>
              <a:t>Data processing/annotation</a:t>
            </a:r>
          </a:p>
          <a:p>
            <a:pPr marL="285750" indent="-285750">
              <a:buFontTx/>
              <a:buChar char="-"/>
            </a:pPr>
            <a:r>
              <a:rPr lang="en-US" dirty="0"/>
              <a:t>Statistical procedures for dynamic model fitting and correlational analysis </a:t>
            </a:r>
          </a:p>
          <a:p>
            <a:pPr marL="285750" indent="-285750">
              <a:buFontTx/>
              <a:buChar char="-"/>
            </a:pPr>
            <a:endParaRPr lang="en-US" dirty="0"/>
          </a:p>
        </p:txBody>
      </p:sp>
      <p:sp>
        <p:nvSpPr>
          <p:cNvPr id="4" name="TextBox 3">
            <a:extLst>
              <a:ext uri="{FF2B5EF4-FFF2-40B4-BE49-F238E27FC236}">
                <a16:creationId xmlns:a16="http://schemas.microsoft.com/office/drawing/2014/main" id="{6CCEE3BF-49AE-6243-A1C2-062B476FAD36}"/>
              </a:ext>
            </a:extLst>
          </p:cNvPr>
          <p:cNvSpPr txBox="1"/>
          <p:nvPr/>
        </p:nvSpPr>
        <p:spPr>
          <a:xfrm>
            <a:off x="-24808" y="1707593"/>
            <a:ext cx="6904579" cy="461665"/>
          </a:xfrm>
          <a:prstGeom prst="rect">
            <a:avLst/>
          </a:prstGeom>
          <a:noFill/>
        </p:spPr>
        <p:txBody>
          <a:bodyPr wrap="square" rtlCol="0">
            <a:spAutoFit/>
          </a:bodyPr>
          <a:lstStyle/>
          <a:p>
            <a:r>
              <a:rPr lang="en-US" sz="2400" dirty="0">
                <a:solidFill>
                  <a:schemeClr val="bg1">
                    <a:lumMod val="75000"/>
                  </a:schemeClr>
                </a:solidFill>
              </a:rPr>
              <a:t>1. Reaction to presidential debates and elections</a:t>
            </a:r>
          </a:p>
        </p:txBody>
      </p:sp>
      <p:sp>
        <p:nvSpPr>
          <p:cNvPr id="9" name="TextBox 8">
            <a:extLst>
              <a:ext uri="{FF2B5EF4-FFF2-40B4-BE49-F238E27FC236}">
                <a16:creationId xmlns:a16="http://schemas.microsoft.com/office/drawing/2014/main" id="{5393D545-F372-6944-BFE2-8ADA28816F46}"/>
              </a:ext>
            </a:extLst>
          </p:cNvPr>
          <p:cNvSpPr txBox="1"/>
          <p:nvPr/>
        </p:nvSpPr>
        <p:spPr>
          <a:xfrm>
            <a:off x="7083767" y="1710449"/>
            <a:ext cx="4880119" cy="461665"/>
          </a:xfrm>
          <a:prstGeom prst="rect">
            <a:avLst/>
          </a:prstGeom>
          <a:noFill/>
        </p:spPr>
        <p:txBody>
          <a:bodyPr wrap="none" rtlCol="0">
            <a:spAutoFit/>
          </a:bodyPr>
          <a:lstStyle/>
          <a:p>
            <a:pPr algn="r"/>
            <a:r>
              <a:rPr lang="en-US" sz="2400" dirty="0"/>
              <a:t>2. Reaction to presidential Twitter use</a:t>
            </a:r>
          </a:p>
        </p:txBody>
      </p:sp>
      <p:sp>
        <p:nvSpPr>
          <p:cNvPr id="5" name="TextBox 4">
            <a:extLst>
              <a:ext uri="{FF2B5EF4-FFF2-40B4-BE49-F238E27FC236}">
                <a16:creationId xmlns:a16="http://schemas.microsoft.com/office/drawing/2014/main" id="{8CF546FE-908F-FA40-9E88-55222A9FDF06}"/>
              </a:ext>
            </a:extLst>
          </p:cNvPr>
          <p:cNvSpPr txBox="1"/>
          <p:nvPr/>
        </p:nvSpPr>
        <p:spPr>
          <a:xfrm>
            <a:off x="1025099" y="2576468"/>
            <a:ext cx="3821373" cy="2862322"/>
          </a:xfrm>
          <a:prstGeom prst="rect">
            <a:avLst/>
          </a:prstGeom>
          <a:noFill/>
        </p:spPr>
        <p:txBody>
          <a:bodyPr wrap="square" rtlCol="0">
            <a:spAutoFit/>
          </a:bodyPr>
          <a:lstStyle/>
          <a:p>
            <a:pPr marL="285750" indent="-285750">
              <a:buFontTx/>
              <a:buChar char="-"/>
            </a:pPr>
            <a:r>
              <a:rPr lang="en-US" sz="2000" dirty="0">
                <a:solidFill>
                  <a:schemeClr val="bg1">
                    <a:lumMod val="75000"/>
                  </a:schemeClr>
                </a:solidFill>
              </a:rPr>
              <a:t>Test various partitions of the data into “normal” and “excited” states, which creates a step function model of the daily metaphor usage data.</a:t>
            </a:r>
          </a:p>
          <a:p>
            <a:pPr marL="285750" indent="-285750">
              <a:buFontTx/>
              <a:buChar char="-"/>
            </a:pPr>
            <a:endParaRPr lang="en-US" sz="2000" dirty="0">
              <a:solidFill>
                <a:schemeClr val="bg1">
                  <a:lumMod val="75000"/>
                </a:schemeClr>
              </a:solidFill>
            </a:endParaRPr>
          </a:p>
          <a:p>
            <a:pPr marL="285750" indent="-285750">
              <a:buFontTx/>
              <a:buChar char="-"/>
            </a:pPr>
            <a:r>
              <a:rPr lang="en-US" sz="2000" dirty="0">
                <a:solidFill>
                  <a:schemeClr val="bg1">
                    <a:lumMod val="75000"/>
                  </a:schemeClr>
                </a:solidFill>
              </a:rPr>
              <a:t>The partition that maximizes the likelihood function of the fit is the best model for the data.</a:t>
            </a:r>
          </a:p>
        </p:txBody>
      </p:sp>
      <p:sp>
        <p:nvSpPr>
          <p:cNvPr id="10" name="TextBox 9">
            <a:extLst>
              <a:ext uri="{FF2B5EF4-FFF2-40B4-BE49-F238E27FC236}">
                <a16:creationId xmlns:a16="http://schemas.microsoft.com/office/drawing/2014/main" id="{222AA175-393D-0F47-8E4F-A5A76B4A4CE1}"/>
              </a:ext>
            </a:extLst>
          </p:cNvPr>
          <p:cNvSpPr txBox="1"/>
          <p:nvPr/>
        </p:nvSpPr>
        <p:spPr>
          <a:xfrm>
            <a:off x="8143812" y="2442730"/>
            <a:ext cx="3821373" cy="3785652"/>
          </a:xfrm>
          <a:prstGeom prst="rect">
            <a:avLst/>
          </a:prstGeom>
          <a:noFill/>
        </p:spPr>
        <p:txBody>
          <a:bodyPr wrap="square" rtlCol="0">
            <a:spAutoFit/>
          </a:bodyPr>
          <a:lstStyle/>
          <a:p>
            <a:pPr marL="285750" indent="-285750">
              <a:buFontTx/>
              <a:buChar char="-"/>
            </a:pPr>
            <a:r>
              <a:rPr lang="en-US" sz="2000" dirty="0"/>
              <a:t>Calculate the correlation between data columns: </a:t>
            </a:r>
          </a:p>
          <a:p>
            <a:pPr marL="285750" indent="-285750">
              <a:buFontTx/>
              <a:buChar char="-"/>
            </a:pPr>
            <a:endParaRPr lang="en-US" sz="2000" dirty="0"/>
          </a:p>
          <a:p>
            <a:pPr marL="800100" lvl="1" indent="-342900">
              <a:buFont typeface="+mj-lt"/>
              <a:buAutoNum type="arabicPeriod"/>
            </a:pPr>
            <a:r>
              <a:rPr lang="en-US" sz="2000" dirty="0"/>
              <a:t>Daily counts of metaphorical violence use across various dimensional cross-sections.</a:t>
            </a:r>
          </a:p>
          <a:p>
            <a:pPr marL="800100" lvl="1" indent="-342900">
              <a:buFont typeface="+mj-lt"/>
              <a:buAutoNum type="arabicPeriod"/>
            </a:pPr>
            <a:endParaRPr lang="en-US" sz="2000" dirty="0"/>
          </a:p>
          <a:p>
            <a:pPr marL="800100" lvl="1" indent="-342900">
              <a:buFont typeface="+mj-lt"/>
              <a:buAutoNum type="arabicPeriod"/>
            </a:pPr>
            <a:r>
              <a:rPr lang="en-US" sz="2000" dirty="0"/>
              <a:t>The number of times a candidate’s Twitter account (e.g., @</a:t>
            </a:r>
            <a:r>
              <a:rPr lang="en-US" sz="2000" dirty="0" err="1"/>
              <a:t>realDonaldTrump</a:t>
            </a:r>
            <a:r>
              <a:rPr lang="en-US" sz="2000" dirty="0"/>
              <a:t>, @</a:t>
            </a:r>
            <a:r>
              <a:rPr lang="en-US" sz="2000" dirty="0" err="1"/>
              <a:t>HillaryClinton</a:t>
            </a:r>
            <a:r>
              <a:rPr lang="en-US" sz="2000" dirty="0"/>
              <a:t> in 2016)</a:t>
            </a:r>
          </a:p>
        </p:txBody>
      </p:sp>
      <p:sp>
        <p:nvSpPr>
          <p:cNvPr id="6" name="Rectangle 5">
            <a:extLst>
              <a:ext uri="{FF2B5EF4-FFF2-40B4-BE49-F238E27FC236}">
                <a16:creationId xmlns:a16="http://schemas.microsoft.com/office/drawing/2014/main" id="{EF56510A-3592-E24A-AF04-683C69161E92}"/>
              </a:ext>
            </a:extLst>
          </p:cNvPr>
          <p:cNvSpPr/>
          <p:nvPr/>
        </p:nvSpPr>
        <p:spPr>
          <a:xfrm>
            <a:off x="7083767" y="1707593"/>
            <a:ext cx="4992119" cy="45207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215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2192000" cy="1325563"/>
          </a:xfrm>
        </p:spPr>
        <p:txBody>
          <a:bodyPr anchor="t">
            <a:normAutofit/>
          </a:bodyPr>
          <a:lstStyle/>
          <a:p>
            <a:pPr algn="ctr"/>
            <a:r>
              <a:rPr lang="en-US" sz="3600" dirty="0"/>
              <a:t>Metaphorical violence is correlated with candidate tweets</a:t>
            </a:r>
          </a:p>
        </p:txBody>
      </p:sp>
      <p:pic>
        <p:nvPicPr>
          <p:cNvPr id="4" name="Picture 3">
            <a:extLst>
              <a:ext uri="{FF2B5EF4-FFF2-40B4-BE49-F238E27FC236}">
                <a16:creationId xmlns:a16="http://schemas.microsoft.com/office/drawing/2014/main" id="{94912D59-31F9-B343-9392-CC24BF6C7277}"/>
              </a:ext>
            </a:extLst>
          </p:cNvPr>
          <p:cNvPicPr>
            <a:picLocks noChangeAspect="1"/>
          </p:cNvPicPr>
          <p:nvPr/>
        </p:nvPicPr>
        <p:blipFill>
          <a:blip r:embed="rId3"/>
          <a:stretch>
            <a:fillRect/>
          </a:stretch>
        </p:blipFill>
        <p:spPr>
          <a:xfrm>
            <a:off x="365492" y="2019755"/>
            <a:ext cx="10922000" cy="4445000"/>
          </a:xfrm>
          <a:prstGeom prst="rect">
            <a:avLst/>
          </a:prstGeom>
        </p:spPr>
      </p:pic>
      <p:sp>
        <p:nvSpPr>
          <p:cNvPr id="9" name="TextBox 8">
            <a:extLst>
              <a:ext uri="{FF2B5EF4-FFF2-40B4-BE49-F238E27FC236}">
                <a16:creationId xmlns:a16="http://schemas.microsoft.com/office/drawing/2014/main" id="{9875DD22-314C-4F43-8F62-933D1648FEF2}"/>
              </a:ext>
            </a:extLst>
          </p:cNvPr>
          <p:cNvSpPr txBox="1"/>
          <p:nvPr/>
        </p:nvSpPr>
        <p:spPr>
          <a:xfrm>
            <a:off x="2331743"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2012</a:t>
            </a:r>
          </a:p>
        </p:txBody>
      </p:sp>
      <p:sp>
        <p:nvSpPr>
          <p:cNvPr id="11" name="TextBox 10">
            <a:extLst>
              <a:ext uri="{FF2B5EF4-FFF2-40B4-BE49-F238E27FC236}">
                <a16:creationId xmlns:a16="http://schemas.microsoft.com/office/drawing/2014/main" id="{5A5581A8-BEFC-5146-9CEE-3B8A814DC6D8}"/>
              </a:ext>
            </a:extLst>
          </p:cNvPr>
          <p:cNvSpPr txBox="1"/>
          <p:nvPr/>
        </p:nvSpPr>
        <p:spPr>
          <a:xfrm>
            <a:off x="9496347"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2016</a:t>
            </a:r>
          </a:p>
        </p:txBody>
      </p:sp>
      <p:cxnSp>
        <p:nvCxnSpPr>
          <p:cNvPr id="7" name="Straight Connector 6">
            <a:extLst>
              <a:ext uri="{FF2B5EF4-FFF2-40B4-BE49-F238E27FC236}">
                <a16:creationId xmlns:a16="http://schemas.microsoft.com/office/drawing/2014/main" id="{4E93D07D-C579-5148-A2E5-EF7E0E9A8D94}"/>
              </a:ext>
            </a:extLst>
          </p:cNvPr>
          <p:cNvCxnSpPr/>
          <p:nvPr/>
        </p:nvCxnSpPr>
        <p:spPr>
          <a:xfrm>
            <a:off x="6776185" y="2704699"/>
            <a:ext cx="0" cy="3205213"/>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5AC14FD7-F5B9-714E-A895-FBADD4A36DF5}"/>
              </a:ext>
            </a:extLst>
          </p:cNvPr>
          <p:cNvSpPr/>
          <p:nvPr/>
        </p:nvSpPr>
        <p:spPr>
          <a:xfrm>
            <a:off x="365476" y="3706586"/>
            <a:ext cx="10921999" cy="220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lumMod val="75000"/>
                  </a:schemeClr>
                </a:solidFill>
              </a:rPr>
              <a:t>2016 was more reactive overall with more significant correlations (lower </a:t>
            </a:r>
            <a:r>
              <a:rPr lang="en-US" sz="2800" i="1" dirty="0">
                <a:solidFill>
                  <a:schemeClr val="accent5">
                    <a:lumMod val="75000"/>
                  </a:schemeClr>
                </a:solidFill>
              </a:rPr>
              <a:t>p</a:t>
            </a:r>
            <a:r>
              <a:rPr lang="en-US" sz="2800" dirty="0">
                <a:solidFill>
                  <a:schemeClr val="accent5">
                    <a:lumMod val="75000"/>
                  </a:schemeClr>
                </a:solidFill>
              </a:rPr>
              <a:t>-value) and more variance explained by either candidate tweeting.</a:t>
            </a:r>
          </a:p>
        </p:txBody>
      </p:sp>
      <p:pic>
        <p:nvPicPr>
          <p:cNvPr id="8" name="Picture 2" descr="Who Made That Twitter Bird? - The New York Times">
            <a:extLst>
              <a:ext uri="{FF2B5EF4-FFF2-40B4-BE49-F238E27FC236}">
                <a16:creationId xmlns:a16="http://schemas.microsoft.com/office/drawing/2014/main" id="{E0682B8D-BA76-5240-9920-CBFB9B247D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2409" y="841661"/>
            <a:ext cx="1143776" cy="830998"/>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58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1868150" cy="1325563"/>
          </a:xfrm>
        </p:spPr>
        <p:txBody>
          <a:bodyPr anchor="t"/>
          <a:lstStyle/>
          <a:p>
            <a:r>
              <a:rPr lang="en-US" dirty="0"/>
              <a:t>Metaphorical violence is correlated with candidate tweets</a:t>
            </a:r>
          </a:p>
        </p:txBody>
      </p:sp>
      <p:pic>
        <p:nvPicPr>
          <p:cNvPr id="4" name="Picture 3">
            <a:extLst>
              <a:ext uri="{FF2B5EF4-FFF2-40B4-BE49-F238E27FC236}">
                <a16:creationId xmlns:a16="http://schemas.microsoft.com/office/drawing/2014/main" id="{94912D59-31F9-B343-9392-CC24BF6C7277}"/>
              </a:ext>
            </a:extLst>
          </p:cNvPr>
          <p:cNvPicPr>
            <a:picLocks noChangeAspect="1"/>
          </p:cNvPicPr>
          <p:nvPr/>
        </p:nvPicPr>
        <p:blipFill>
          <a:blip r:embed="rId3"/>
          <a:stretch>
            <a:fillRect/>
          </a:stretch>
        </p:blipFill>
        <p:spPr>
          <a:xfrm>
            <a:off x="365492" y="2019755"/>
            <a:ext cx="10922000" cy="4445000"/>
          </a:xfrm>
          <a:prstGeom prst="rect">
            <a:avLst/>
          </a:prstGeom>
        </p:spPr>
      </p:pic>
      <p:sp>
        <p:nvSpPr>
          <p:cNvPr id="9" name="TextBox 8">
            <a:extLst>
              <a:ext uri="{FF2B5EF4-FFF2-40B4-BE49-F238E27FC236}">
                <a16:creationId xmlns:a16="http://schemas.microsoft.com/office/drawing/2014/main" id="{9875DD22-314C-4F43-8F62-933D1648FEF2}"/>
              </a:ext>
            </a:extLst>
          </p:cNvPr>
          <p:cNvSpPr txBox="1"/>
          <p:nvPr/>
        </p:nvSpPr>
        <p:spPr>
          <a:xfrm>
            <a:off x="2331743"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2012</a:t>
            </a:r>
          </a:p>
        </p:txBody>
      </p:sp>
      <p:sp>
        <p:nvSpPr>
          <p:cNvPr id="11" name="TextBox 10">
            <a:extLst>
              <a:ext uri="{FF2B5EF4-FFF2-40B4-BE49-F238E27FC236}">
                <a16:creationId xmlns:a16="http://schemas.microsoft.com/office/drawing/2014/main" id="{5A5581A8-BEFC-5146-9CEE-3B8A814DC6D8}"/>
              </a:ext>
            </a:extLst>
          </p:cNvPr>
          <p:cNvSpPr txBox="1"/>
          <p:nvPr/>
        </p:nvSpPr>
        <p:spPr>
          <a:xfrm>
            <a:off x="9496347"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2016</a:t>
            </a:r>
          </a:p>
        </p:txBody>
      </p:sp>
      <p:cxnSp>
        <p:nvCxnSpPr>
          <p:cNvPr id="7" name="Straight Connector 6">
            <a:extLst>
              <a:ext uri="{FF2B5EF4-FFF2-40B4-BE49-F238E27FC236}">
                <a16:creationId xmlns:a16="http://schemas.microsoft.com/office/drawing/2014/main" id="{4E93D07D-C579-5148-A2E5-EF7E0E9A8D94}"/>
              </a:ext>
            </a:extLst>
          </p:cNvPr>
          <p:cNvCxnSpPr/>
          <p:nvPr/>
        </p:nvCxnSpPr>
        <p:spPr>
          <a:xfrm>
            <a:off x="6776185" y="2704699"/>
            <a:ext cx="0" cy="3205213"/>
          </a:xfrm>
          <a:prstGeom prst="line">
            <a:avLst/>
          </a:prstGeom>
          <a:ln w="12700"/>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56949304-B128-D247-AB1B-2563E05446CB}"/>
              </a:ext>
            </a:extLst>
          </p:cNvPr>
          <p:cNvSpPr/>
          <p:nvPr/>
        </p:nvSpPr>
        <p:spPr>
          <a:xfrm>
            <a:off x="365476" y="4947556"/>
            <a:ext cx="10921999" cy="9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lumMod val="75000"/>
                  </a:schemeClr>
                </a:solidFill>
              </a:rPr>
              <a:t>2016 was more reactive across networks, with CNN being the most reactive to presidential Tweets in both years.</a:t>
            </a:r>
          </a:p>
        </p:txBody>
      </p:sp>
    </p:spTree>
    <p:extLst>
      <p:ext uri="{BB962C8B-B14F-4D97-AF65-F5344CB8AC3E}">
        <p14:creationId xmlns:p14="http://schemas.microsoft.com/office/powerpoint/2010/main" val="2257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1868150" cy="1325563"/>
          </a:xfrm>
        </p:spPr>
        <p:txBody>
          <a:bodyPr anchor="t"/>
          <a:lstStyle/>
          <a:p>
            <a:r>
              <a:rPr lang="en-US" dirty="0"/>
              <a:t>Metaphorical violence is correlated with candidate tweets</a:t>
            </a:r>
          </a:p>
        </p:txBody>
      </p:sp>
      <p:pic>
        <p:nvPicPr>
          <p:cNvPr id="4" name="Picture 3">
            <a:extLst>
              <a:ext uri="{FF2B5EF4-FFF2-40B4-BE49-F238E27FC236}">
                <a16:creationId xmlns:a16="http://schemas.microsoft.com/office/drawing/2014/main" id="{94912D59-31F9-B343-9392-CC24BF6C7277}"/>
              </a:ext>
            </a:extLst>
          </p:cNvPr>
          <p:cNvPicPr>
            <a:picLocks noChangeAspect="1"/>
          </p:cNvPicPr>
          <p:nvPr/>
        </p:nvPicPr>
        <p:blipFill>
          <a:blip r:embed="rId3"/>
          <a:stretch>
            <a:fillRect/>
          </a:stretch>
        </p:blipFill>
        <p:spPr>
          <a:xfrm>
            <a:off x="365492" y="2019755"/>
            <a:ext cx="10922000" cy="4445000"/>
          </a:xfrm>
          <a:prstGeom prst="rect">
            <a:avLst/>
          </a:prstGeom>
        </p:spPr>
      </p:pic>
      <p:sp>
        <p:nvSpPr>
          <p:cNvPr id="9" name="TextBox 8">
            <a:extLst>
              <a:ext uri="{FF2B5EF4-FFF2-40B4-BE49-F238E27FC236}">
                <a16:creationId xmlns:a16="http://schemas.microsoft.com/office/drawing/2014/main" id="{9875DD22-314C-4F43-8F62-933D1648FEF2}"/>
              </a:ext>
            </a:extLst>
          </p:cNvPr>
          <p:cNvSpPr txBox="1"/>
          <p:nvPr/>
        </p:nvSpPr>
        <p:spPr>
          <a:xfrm>
            <a:off x="2331743"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2012</a:t>
            </a:r>
          </a:p>
        </p:txBody>
      </p:sp>
      <p:sp>
        <p:nvSpPr>
          <p:cNvPr id="11" name="TextBox 10">
            <a:extLst>
              <a:ext uri="{FF2B5EF4-FFF2-40B4-BE49-F238E27FC236}">
                <a16:creationId xmlns:a16="http://schemas.microsoft.com/office/drawing/2014/main" id="{5A5581A8-BEFC-5146-9CEE-3B8A814DC6D8}"/>
              </a:ext>
            </a:extLst>
          </p:cNvPr>
          <p:cNvSpPr txBox="1"/>
          <p:nvPr/>
        </p:nvSpPr>
        <p:spPr>
          <a:xfrm>
            <a:off x="9496347"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2016</a:t>
            </a:r>
          </a:p>
        </p:txBody>
      </p:sp>
      <p:cxnSp>
        <p:nvCxnSpPr>
          <p:cNvPr id="7" name="Straight Connector 6">
            <a:extLst>
              <a:ext uri="{FF2B5EF4-FFF2-40B4-BE49-F238E27FC236}">
                <a16:creationId xmlns:a16="http://schemas.microsoft.com/office/drawing/2014/main" id="{4E93D07D-C579-5148-A2E5-EF7E0E9A8D94}"/>
              </a:ext>
            </a:extLst>
          </p:cNvPr>
          <p:cNvCxnSpPr/>
          <p:nvPr/>
        </p:nvCxnSpPr>
        <p:spPr>
          <a:xfrm>
            <a:off x="6776185" y="2704699"/>
            <a:ext cx="0" cy="3205213"/>
          </a:xfrm>
          <a:prstGeom prst="line">
            <a:avLst/>
          </a:prstGeom>
          <a:ln w="12700"/>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56949304-B128-D247-AB1B-2563E05446CB}"/>
              </a:ext>
            </a:extLst>
          </p:cNvPr>
          <p:cNvSpPr/>
          <p:nvPr/>
        </p:nvSpPr>
        <p:spPr>
          <a:xfrm>
            <a:off x="365476" y="4947556"/>
            <a:ext cx="10921999" cy="9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lumMod val="75000"/>
                  </a:schemeClr>
                </a:solidFill>
              </a:rPr>
              <a:t>2016 was more reactive across networks, with CNN being the most reactive to presidential Tweets in both years.</a:t>
            </a:r>
          </a:p>
        </p:txBody>
      </p:sp>
      <p:pic>
        <p:nvPicPr>
          <p:cNvPr id="38914" name="Picture 2" descr="Jon Stewart Was Wrong About Crossfire. | Human Events">
            <a:extLst>
              <a:ext uri="{FF2B5EF4-FFF2-40B4-BE49-F238E27FC236}">
                <a16:creationId xmlns:a16="http://schemas.microsoft.com/office/drawing/2014/main" id="{640A1004-4FBA-624F-A089-765162897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746" y="639937"/>
            <a:ext cx="5368601" cy="301983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8B0EE2F-9FE3-BB44-845E-CABBB1D30483}"/>
              </a:ext>
            </a:extLst>
          </p:cNvPr>
          <p:cNvSpPr/>
          <p:nvPr/>
        </p:nvSpPr>
        <p:spPr>
          <a:xfrm>
            <a:off x="-41918" y="6488668"/>
            <a:ext cx="8339328" cy="369332"/>
          </a:xfrm>
          <a:prstGeom prst="rect">
            <a:avLst/>
          </a:prstGeom>
        </p:spPr>
        <p:txBody>
          <a:bodyPr wrap="square">
            <a:spAutoFit/>
          </a:bodyPr>
          <a:lstStyle/>
          <a:p>
            <a:pPr marL="304800" indent="-304800"/>
            <a:r>
              <a:rPr lang="en-US" dirty="0"/>
              <a:t>Taibbi, M. (2019). </a:t>
            </a:r>
            <a:r>
              <a:rPr lang="en-US" i="1" dirty="0"/>
              <a:t>Hate, Inc:  Why today’s media makes us despise one another</a:t>
            </a:r>
            <a:r>
              <a:rPr lang="en-US" dirty="0"/>
              <a:t>. OR Books.</a:t>
            </a:r>
            <a:endParaRPr lang="en-US" dirty="0">
              <a:effectLst/>
            </a:endParaRPr>
          </a:p>
        </p:txBody>
      </p:sp>
    </p:spTree>
    <p:extLst>
      <p:ext uri="{BB962C8B-B14F-4D97-AF65-F5344CB8AC3E}">
        <p14:creationId xmlns:p14="http://schemas.microsoft.com/office/powerpoint/2010/main" val="2273211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4C3CEA-B81C-AD41-9474-BB45E14A978A}"/>
              </a:ext>
            </a:extLst>
          </p:cNvPr>
          <p:cNvSpPr>
            <a:spLocks noGrp="1"/>
          </p:cNvSpPr>
          <p:nvPr>
            <p:ph type="title"/>
          </p:nvPr>
        </p:nvSpPr>
        <p:spPr>
          <a:xfrm>
            <a:off x="2117991" y="552969"/>
            <a:ext cx="8554558" cy="980944"/>
          </a:xfrm>
        </p:spPr>
        <p:txBody>
          <a:bodyPr>
            <a:normAutofit fontScale="90000"/>
          </a:bodyPr>
          <a:lstStyle/>
          <a:p>
            <a:r>
              <a:rPr lang="en-US" b="1" dirty="0">
                <a:latin typeface="+mn-lt"/>
              </a:rPr>
              <a:t>Study 1 Conclusion: </a:t>
            </a:r>
            <a:br>
              <a:rPr lang="en-US" b="1" dirty="0">
                <a:latin typeface="+mn-lt"/>
              </a:rPr>
            </a:br>
            <a:br>
              <a:rPr lang="en-US" b="1" dirty="0">
                <a:latin typeface="+mn-lt"/>
              </a:rPr>
            </a:br>
            <a:r>
              <a:rPr lang="en-US" dirty="0">
                <a:latin typeface="+mn-lt"/>
              </a:rPr>
              <a:t>Metaphorical violence responded more to cultural events in 2016 than 2012, driven by Twitter use by the candidates.</a:t>
            </a:r>
            <a:br>
              <a:rPr lang="en-US" dirty="0">
                <a:latin typeface="+mn-lt"/>
              </a:rPr>
            </a:br>
            <a:br>
              <a:rPr lang="en-US" dirty="0">
                <a:latin typeface="+mn-lt"/>
              </a:rPr>
            </a:br>
            <a:r>
              <a:rPr lang="en-US" dirty="0">
                <a:latin typeface="+mn-lt"/>
              </a:rPr>
              <a:t>Further evidence that metaphorical violence responds to and shapes our understanding of cultural events.</a:t>
            </a:r>
            <a:br>
              <a:rPr lang="en-US" dirty="0">
                <a:latin typeface="+mn-lt"/>
              </a:rPr>
            </a:br>
            <a:endParaRPr lang="en-US" dirty="0">
              <a:solidFill>
                <a:schemeClr val="bg1">
                  <a:lumMod val="75000"/>
                </a:schemeClr>
              </a:solidFill>
              <a:latin typeface="+mn-lt"/>
            </a:endParaRPr>
          </a:p>
        </p:txBody>
      </p:sp>
      <p:sp>
        <p:nvSpPr>
          <p:cNvPr id="7" name="TextBox 6">
            <a:extLst>
              <a:ext uri="{FF2B5EF4-FFF2-40B4-BE49-F238E27FC236}">
                <a16:creationId xmlns:a16="http://schemas.microsoft.com/office/drawing/2014/main" id="{7DEA9B25-F08A-2A41-9189-D7AF8432D4F7}"/>
              </a:ext>
            </a:extLst>
          </p:cNvPr>
          <p:cNvSpPr txBox="1"/>
          <p:nvPr/>
        </p:nvSpPr>
        <p:spPr>
          <a:xfrm>
            <a:off x="2117991" y="6488668"/>
            <a:ext cx="6866175" cy="369332"/>
          </a:xfrm>
          <a:prstGeom prst="rect">
            <a:avLst/>
          </a:prstGeom>
          <a:noFill/>
        </p:spPr>
        <p:txBody>
          <a:bodyPr wrap="none" rtlCol="0">
            <a:spAutoFit/>
          </a:bodyPr>
          <a:lstStyle/>
          <a:p>
            <a:r>
              <a:rPr lang="en-US" dirty="0" err="1"/>
              <a:t>Kövecses</a:t>
            </a:r>
            <a:r>
              <a:rPr lang="en-US" dirty="0"/>
              <a:t>, Z. (2010). Metaphor, language and culture. </a:t>
            </a:r>
            <a:r>
              <a:rPr lang="en-US" i="1" dirty="0"/>
              <a:t>Delta</a:t>
            </a:r>
            <a:r>
              <a:rPr lang="en-US" dirty="0"/>
              <a:t>, </a:t>
            </a:r>
            <a:r>
              <a:rPr lang="en-US" i="1" dirty="0"/>
              <a:t>26</a:t>
            </a:r>
            <a:r>
              <a:rPr lang="en-US" dirty="0"/>
              <a:t>, 739–757. </a:t>
            </a:r>
          </a:p>
        </p:txBody>
      </p:sp>
    </p:spTree>
    <p:extLst>
      <p:ext uri="{BB962C8B-B14F-4D97-AF65-F5344CB8AC3E}">
        <p14:creationId xmlns:p14="http://schemas.microsoft.com/office/powerpoint/2010/main" val="4101079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E421-7D32-9148-AD22-2B2E4BED0242}"/>
              </a:ext>
            </a:extLst>
          </p:cNvPr>
          <p:cNvSpPr>
            <a:spLocks noGrp="1"/>
          </p:cNvSpPr>
          <p:nvPr>
            <p:ph type="title"/>
          </p:nvPr>
        </p:nvSpPr>
        <p:spPr>
          <a:xfrm>
            <a:off x="431530" y="318242"/>
            <a:ext cx="7956017" cy="3794760"/>
          </a:xfrm>
        </p:spPr>
        <p:txBody>
          <a:bodyPr>
            <a:normAutofit fontScale="90000"/>
          </a:bodyPr>
          <a:lstStyle/>
          <a:p>
            <a:r>
              <a:rPr lang="en-US" b="1" dirty="0"/>
              <a:t>Study 2</a:t>
            </a:r>
            <a:br>
              <a:rPr lang="en-US" b="1" dirty="0"/>
            </a:br>
            <a:br>
              <a:rPr lang="en-US" dirty="0"/>
            </a:br>
            <a:r>
              <a:rPr lang="en-US" dirty="0"/>
              <a:t>Group polarization</a:t>
            </a:r>
            <a:r>
              <a:rPr lang="en-US" sz="4000" baseline="30000" dirty="0"/>
              <a:t>*</a:t>
            </a:r>
            <a:r>
              <a:rPr lang="en-US" dirty="0"/>
              <a:t> emerges from stubborn extremism. </a:t>
            </a:r>
            <a:endParaRPr lang="en-US" dirty="0">
              <a:solidFill>
                <a:schemeClr val="bg1">
                  <a:lumMod val="75000"/>
                </a:schemeClr>
              </a:solidFill>
            </a:endParaRPr>
          </a:p>
        </p:txBody>
      </p:sp>
      <p:sp>
        <p:nvSpPr>
          <p:cNvPr id="3" name="Text Placeholder 2">
            <a:extLst>
              <a:ext uri="{FF2B5EF4-FFF2-40B4-BE49-F238E27FC236}">
                <a16:creationId xmlns:a16="http://schemas.microsoft.com/office/drawing/2014/main" id="{1B087CB5-E0D2-8543-9542-7FEA30EFDEAA}"/>
              </a:ext>
            </a:extLst>
          </p:cNvPr>
          <p:cNvSpPr>
            <a:spLocks noGrp="1"/>
          </p:cNvSpPr>
          <p:nvPr>
            <p:ph type="body" idx="1"/>
          </p:nvPr>
        </p:nvSpPr>
        <p:spPr>
          <a:xfrm>
            <a:off x="838200" y="6928402"/>
            <a:ext cx="10515600" cy="1500187"/>
          </a:xfrm>
        </p:spPr>
        <p:txBody>
          <a:bodyPr/>
          <a:lstStyle/>
          <a:p>
            <a:endParaRPr lang="en-US"/>
          </a:p>
        </p:txBody>
      </p:sp>
      <p:sp>
        <p:nvSpPr>
          <p:cNvPr id="4" name="TextBox 3">
            <a:extLst>
              <a:ext uri="{FF2B5EF4-FFF2-40B4-BE49-F238E27FC236}">
                <a16:creationId xmlns:a16="http://schemas.microsoft.com/office/drawing/2014/main" id="{F902C4B3-6178-F74C-9E8C-1703EE7D5718}"/>
              </a:ext>
            </a:extLst>
          </p:cNvPr>
          <p:cNvSpPr txBox="1"/>
          <p:nvPr/>
        </p:nvSpPr>
        <p:spPr>
          <a:xfrm>
            <a:off x="111086" y="6112041"/>
            <a:ext cx="11509369" cy="461665"/>
          </a:xfrm>
          <a:prstGeom prst="rect">
            <a:avLst/>
          </a:prstGeom>
          <a:noFill/>
        </p:spPr>
        <p:txBody>
          <a:bodyPr wrap="none" rtlCol="0">
            <a:spAutoFit/>
          </a:bodyPr>
          <a:lstStyle/>
          <a:p>
            <a:r>
              <a:rPr lang="en-US" sz="2400" baseline="30000" dirty="0"/>
              <a:t>*</a:t>
            </a:r>
            <a:r>
              <a:rPr lang="en-US" sz="2400" dirty="0"/>
              <a:t>Group polarization = increased extremism in socially isolated groups of study participants.</a:t>
            </a:r>
          </a:p>
        </p:txBody>
      </p:sp>
      <p:sp>
        <p:nvSpPr>
          <p:cNvPr id="5" name="TextBox 4">
            <a:extLst>
              <a:ext uri="{FF2B5EF4-FFF2-40B4-BE49-F238E27FC236}">
                <a16:creationId xmlns:a16="http://schemas.microsoft.com/office/drawing/2014/main" id="{899C8259-AA61-F743-91A2-1A0612A0CD11}"/>
              </a:ext>
            </a:extLst>
          </p:cNvPr>
          <p:cNvSpPr txBox="1"/>
          <p:nvPr/>
        </p:nvSpPr>
        <p:spPr>
          <a:xfrm>
            <a:off x="3176669" y="200742"/>
            <a:ext cx="2465740" cy="923330"/>
          </a:xfrm>
          <a:prstGeom prst="rect">
            <a:avLst/>
          </a:prstGeom>
          <a:noFill/>
        </p:spPr>
        <p:txBody>
          <a:bodyPr wrap="none" rtlCol="0">
            <a:spAutoFit/>
          </a:bodyPr>
          <a:lstStyle/>
          <a:p>
            <a:r>
              <a:rPr lang="en-US" sz="5400" b="1" dirty="0">
                <a:solidFill>
                  <a:prstClr val="white">
                    <a:lumMod val="75000"/>
                  </a:prstClr>
                </a:solidFill>
                <a:ea typeface="+mj-ea"/>
                <a:cs typeface="+mj-cs"/>
              </a:rPr>
              <a:t>(and 3)</a:t>
            </a:r>
            <a:endParaRPr lang="en-US" dirty="0"/>
          </a:p>
        </p:txBody>
      </p:sp>
      <p:sp>
        <p:nvSpPr>
          <p:cNvPr id="6" name="TextBox 5">
            <a:extLst>
              <a:ext uri="{FF2B5EF4-FFF2-40B4-BE49-F238E27FC236}">
                <a16:creationId xmlns:a16="http://schemas.microsoft.com/office/drawing/2014/main" id="{8CEEEDA6-88DB-874F-AC93-8ACD13385210}"/>
              </a:ext>
            </a:extLst>
          </p:cNvPr>
          <p:cNvSpPr txBox="1"/>
          <p:nvPr/>
        </p:nvSpPr>
        <p:spPr>
          <a:xfrm>
            <a:off x="3732455" y="3205244"/>
            <a:ext cx="3360215" cy="923330"/>
          </a:xfrm>
          <a:prstGeom prst="rect">
            <a:avLst/>
          </a:prstGeom>
          <a:noFill/>
        </p:spPr>
        <p:txBody>
          <a:bodyPr wrap="none" rtlCol="0">
            <a:spAutoFit/>
          </a:bodyPr>
          <a:lstStyle/>
          <a:p>
            <a:r>
              <a:rPr lang="en-US" sz="5400" dirty="0">
                <a:solidFill>
                  <a:schemeClr val="bg1">
                    <a:lumMod val="75000"/>
                  </a:schemeClr>
                </a:solidFill>
              </a:rPr>
              <a:t>Or does it?</a:t>
            </a:r>
            <a:endParaRPr lang="en-US" dirty="0"/>
          </a:p>
        </p:txBody>
      </p:sp>
      <p:pic>
        <p:nvPicPr>
          <p:cNvPr id="7" name="Picture 2">
            <a:extLst>
              <a:ext uri="{FF2B5EF4-FFF2-40B4-BE49-F238E27FC236}">
                <a16:creationId xmlns:a16="http://schemas.microsoft.com/office/drawing/2014/main" id="{FEBEF061-B5A9-D447-BDFF-36038D705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6173" y="-1"/>
            <a:ext cx="3375827" cy="22470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n explosion caused by a police munition is seen in front of the Capitol while supporters of Donald Trump storm the building.">
            <a:extLst>
              <a:ext uri="{FF2B5EF4-FFF2-40B4-BE49-F238E27FC236}">
                <a16:creationId xmlns:a16="http://schemas.microsoft.com/office/drawing/2014/main" id="{C8B67909-59C9-CD4D-A5F7-6A4B18603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6174" y="2127717"/>
            <a:ext cx="3393698" cy="2036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10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D374-6C51-2848-ACD7-371CFEDDCC98}"/>
              </a:ext>
            </a:extLst>
          </p:cNvPr>
          <p:cNvSpPr>
            <a:spLocks noGrp="1"/>
          </p:cNvSpPr>
          <p:nvPr>
            <p:ph type="title"/>
          </p:nvPr>
        </p:nvSpPr>
        <p:spPr>
          <a:xfrm>
            <a:off x="896125" y="4166098"/>
            <a:ext cx="10826555" cy="1901826"/>
          </a:xfrm>
        </p:spPr>
        <p:txBody>
          <a:bodyPr>
            <a:noAutofit/>
          </a:bodyPr>
          <a:lstStyle/>
          <a:p>
            <a:pPr algn="ctr"/>
            <a:r>
              <a:rPr lang="en-US" sz="3600" b="1" dirty="0">
                <a:solidFill>
                  <a:srgbClr val="FF0000"/>
                </a:solidFill>
              </a:rPr>
              <a:t>Study 2: </a:t>
            </a:r>
            <a:r>
              <a:rPr lang="en-US" sz="3600" dirty="0">
                <a:solidFill>
                  <a:srgbClr val="FF0000"/>
                </a:solidFill>
              </a:rPr>
              <a:t>Is there a more parsimonious way to explain group polarization and, ideally, the correlation between initial extremism and opinion shift?</a:t>
            </a:r>
          </a:p>
        </p:txBody>
      </p:sp>
      <p:grpSp>
        <p:nvGrpSpPr>
          <p:cNvPr id="5" name="Group 4">
            <a:extLst>
              <a:ext uri="{FF2B5EF4-FFF2-40B4-BE49-F238E27FC236}">
                <a16:creationId xmlns:a16="http://schemas.microsoft.com/office/drawing/2014/main" id="{05E5CBF3-02E2-5947-898A-C3783CA26663}"/>
              </a:ext>
            </a:extLst>
          </p:cNvPr>
          <p:cNvGrpSpPr/>
          <p:nvPr/>
        </p:nvGrpSpPr>
        <p:grpSpPr>
          <a:xfrm>
            <a:off x="6309403" y="229284"/>
            <a:ext cx="5335701" cy="3167092"/>
            <a:chOff x="2833497" y="1949125"/>
            <a:chExt cx="5441708" cy="3460513"/>
          </a:xfrm>
        </p:grpSpPr>
        <p:grpSp>
          <p:nvGrpSpPr>
            <p:cNvPr id="6" name="Group 5">
              <a:extLst>
                <a:ext uri="{FF2B5EF4-FFF2-40B4-BE49-F238E27FC236}">
                  <a16:creationId xmlns:a16="http://schemas.microsoft.com/office/drawing/2014/main" id="{A0551C0F-23F9-A047-AC1F-513B52D0B741}"/>
                </a:ext>
              </a:extLst>
            </p:cNvPr>
            <p:cNvGrpSpPr/>
            <p:nvPr/>
          </p:nvGrpSpPr>
          <p:grpSpPr>
            <a:xfrm>
              <a:off x="2833497" y="1949125"/>
              <a:ext cx="5441708" cy="3460513"/>
              <a:chOff x="-50016" y="2138404"/>
              <a:chExt cx="6714675" cy="4270024"/>
            </a:xfrm>
          </p:grpSpPr>
          <p:sp>
            <p:nvSpPr>
              <p:cNvPr id="10" name="Rectangle 9">
                <a:extLst>
                  <a:ext uri="{FF2B5EF4-FFF2-40B4-BE49-F238E27FC236}">
                    <a16:creationId xmlns:a16="http://schemas.microsoft.com/office/drawing/2014/main" id="{AF5B2897-D0AF-4C43-857F-380A03B7D785}"/>
                  </a:ext>
                </a:extLst>
              </p:cNvPr>
              <p:cNvSpPr/>
              <p:nvPr/>
            </p:nvSpPr>
            <p:spPr>
              <a:xfrm>
                <a:off x="1253545" y="2659050"/>
                <a:ext cx="2506638" cy="760890"/>
              </a:xfrm>
              <a:prstGeom prst="rect">
                <a:avLst/>
              </a:prstGeom>
              <a:solidFill>
                <a:schemeClr val="bg1">
                  <a:lumMod val="9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 name="Straight Connector 10">
                <a:extLst>
                  <a:ext uri="{FF2B5EF4-FFF2-40B4-BE49-F238E27FC236}">
                    <a16:creationId xmlns:a16="http://schemas.microsoft.com/office/drawing/2014/main" id="{1F1BE1BE-EA43-E047-BB96-13042890D5A4}"/>
                  </a:ext>
                </a:extLst>
              </p:cNvPr>
              <p:cNvCxnSpPr>
                <a:cxnSpLocks/>
              </p:cNvCxnSpPr>
              <p:nvPr/>
            </p:nvCxnSpPr>
            <p:spPr>
              <a:xfrm flipV="1">
                <a:off x="1201733" y="3613984"/>
                <a:ext cx="3815435" cy="2170573"/>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2" name="Group 11">
                <a:extLst>
                  <a:ext uri="{FF2B5EF4-FFF2-40B4-BE49-F238E27FC236}">
                    <a16:creationId xmlns:a16="http://schemas.microsoft.com/office/drawing/2014/main" id="{7E805526-EA28-E240-A835-28B5360C1B4A}"/>
                  </a:ext>
                </a:extLst>
              </p:cNvPr>
              <p:cNvGrpSpPr/>
              <p:nvPr/>
            </p:nvGrpSpPr>
            <p:grpSpPr>
              <a:xfrm>
                <a:off x="800592" y="2555446"/>
                <a:ext cx="5864067" cy="3852982"/>
                <a:chOff x="7602265" y="2075208"/>
                <a:chExt cx="5698670" cy="3744309"/>
              </a:xfrm>
            </p:grpSpPr>
            <p:cxnSp>
              <p:nvCxnSpPr>
                <p:cNvPr id="29" name="Straight Arrow Connector 28">
                  <a:extLst>
                    <a:ext uri="{FF2B5EF4-FFF2-40B4-BE49-F238E27FC236}">
                      <a16:creationId xmlns:a16="http://schemas.microsoft.com/office/drawing/2014/main" id="{4A1B4BE0-95D5-7A48-A4F4-691FBC101D34}"/>
                    </a:ext>
                  </a:extLst>
                </p:cNvPr>
                <p:cNvCxnSpPr>
                  <a:cxnSpLocks/>
                </p:cNvCxnSpPr>
                <p:nvPr/>
              </p:nvCxnSpPr>
              <p:spPr>
                <a:xfrm flipV="1">
                  <a:off x="7811507" y="2075208"/>
                  <a:ext cx="0" cy="37443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2D0554A-3E26-B643-9693-D20FC5CF5F39}"/>
                    </a:ext>
                  </a:extLst>
                </p:cNvPr>
                <p:cNvCxnSpPr>
                  <a:cxnSpLocks/>
                </p:cNvCxnSpPr>
                <p:nvPr/>
              </p:nvCxnSpPr>
              <p:spPr>
                <a:xfrm>
                  <a:off x="7602265" y="5649736"/>
                  <a:ext cx="492838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530FA4D-A450-6E49-A5BC-C5E886BE1A88}"/>
                    </a:ext>
                  </a:extLst>
                </p:cNvPr>
                <p:cNvSpPr txBox="1"/>
                <p:nvPr/>
              </p:nvSpPr>
              <p:spPr>
                <a:xfrm>
                  <a:off x="11613537" y="4740301"/>
                  <a:ext cx="1687398" cy="568281"/>
                </a:xfrm>
                <a:prstGeom prst="rect">
                  <a:avLst/>
                </a:prstGeom>
                <a:noFill/>
              </p:spPr>
              <p:txBody>
                <a:bodyPr wrap="none" rtlCol="0">
                  <a:spAutoFit/>
                </a:bodyPr>
                <a:lstStyle/>
                <a:p>
                  <a:r>
                    <a:rPr lang="en-US" sz="1600" b="1" dirty="0"/>
                    <a:t>Initial average </a:t>
                  </a:r>
                </a:p>
                <a:p>
                  <a:r>
                    <a:rPr lang="en-US" sz="1600" b="1" dirty="0"/>
                    <a:t>group extremity</a:t>
                  </a:r>
                </a:p>
              </p:txBody>
            </p:sp>
          </p:grpSp>
          <p:sp>
            <p:nvSpPr>
              <p:cNvPr id="13" name="Oval 12">
                <a:extLst>
                  <a:ext uri="{FF2B5EF4-FFF2-40B4-BE49-F238E27FC236}">
                    <a16:creationId xmlns:a16="http://schemas.microsoft.com/office/drawing/2014/main" id="{F5814527-08FA-A246-8EA0-85A243E4471D}"/>
                  </a:ext>
                </a:extLst>
              </p:cNvPr>
              <p:cNvSpPr/>
              <p:nvPr/>
            </p:nvSpPr>
            <p:spPr>
              <a:xfrm flipH="1">
                <a:off x="1499816" y="581717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4" name="Oval 13">
                <a:extLst>
                  <a:ext uri="{FF2B5EF4-FFF2-40B4-BE49-F238E27FC236}">
                    <a16:creationId xmlns:a16="http://schemas.microsoft.com/office/drawing/2014/main" id="{EE4D9F85-6753-5D44-9B40-A289700EFE72}"/>
                  </a:ext>
                </a:extLst>
              </p:cNvPr>
              <p:cNvSpPr/>
              <p:nvPr/>
            </p:nvSpPr>
            <p:spPr>
              <a:xfrm flipH="1">
                <a:off x="2292412" y="42419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5" name="TextBox 14">
                <a:extLst>
                  <a:ext uri="{FF2B5EF4-FFF2-40B4-BE49-F238E27FC236}">
                    <a16:creationId xmlns:a16="http://schemas.microsoft.com/office/drawing/2014/main" id="{82B3BC47-2650-4244-8177-46D069291B13}"/>
                  </a:ext>
                </a:extLst>
              </p:cNvPr>
              <p:cNvSpPr txBox="1"/>
              <p:nvPr/>
            </p:nvSpPr>
            <p:spPr>
              <a:xfrm>
                <a:off x="-50016" y="2138404"/>
                <a:ext cx="2171670" cy="338554"/>
              </a:xfrm>
              <a:prstGeom prst="rect">
                <a:avLst/>
              </a:prstGeom>
              <a:noFill/>
            </p:spPr>
            <p:txBody>
              <a:bodyPr wrap="square" rtlCol="0">
                <a:spAutoFit/>
              </a:bodyPr>
              <a:lstStyle/>
              <a:p>
                <a:pPr algn="ctr"/>
                <a:r>
                  <a:rPr lang="en-US" sz="1600" b="1" dirty="0"/>
                  <a:t>Opinion shift</a:t>
                </a:r>
              </a:p>
            </p:txBody>
          </p:sp>
          <p:sp>
            <p:nvSpPr>
              <p:cNvPr id="16" name="Oval 15">
                <a:extLst>
                  <a:ext uri="{FF2B5EF4-FFF2-40B4-BE49-F238E27FC236}">
                    <a16:creationId xmlns:a16="http://schemas.microsoft.com/office/drawing/2014/main" id="{8E66BBD7-84EC-8A4B-83D4-4676CC5C2649}"/>
                  </a:ext>
                </a:extLst>
              </p:cNvPr>
              <p:cNvSpPr/>
              <p:nvPr/>
            </p:nvSpPr>
            <p:spPr>
              <a:xfrm flipH="1">
                <a:off x="2289708" y="55154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7" name="Oval 16">
                <a:extLst>
                  <a:ext uri="{FF2B5EF4-FFF2-40B4-BE49-F238E27FC236}">
                    <a16:creationId xmlns:a16="http://schemas.microsoft.com/office/drawing/2014/main" id="{99939374-05AE-3440-A1A5-D33413993C28}"/>
                  </a:ext>
                </a:extLst>
              </p:cNvPr>
              <p:cNvSpPr/>
              <p:nvPr/>
            </p:nvSpPr>
            <p:spPr>
              <a:xfrm flipH="1">
                <a:off x="3366661" y="4390351"/>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8" name="Oval 17">
                <a:extLst>
                  <a:ext uri="{FF2B5EF4-FFF2-40B4-BE49-F238E27FC236}">
                    <a16:creationId xmlns:a16="http://schemas.microsoft.com/office/drawing/2014/main" id="{999072EF-4553-3E4F-9A38-4C256BFBBA5C}"/>
                  </a:ext>
                </a:extLst>
              </p:cNvPr>
              <p:cNvSpPr/>
              <p:nvPr/>
            </p:nvSpPr>
            <p:spPr>
              <a:xfrm flipH="1">
                <a:off x="1618841" y="486099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9" name="Oval 18">
                <a:extLst>
                  <a:ext uri="{FF2B5EF4-FFF2-40B4-BE49-F238E27FC236}">
                    <a16:creationId xmlns:a16="http://schemas.microsoft.com/office/drawing/2014/main" id="{83511029-BCDE-3242-836C-20A73EB25540}"/>
                  </a:ext>
                </a:extLst>
              </p:cNvPr>
              <p:cNvSpPr/>
              <p:nvPr/>
            </p:nvSpPr>
            <p:spPr>
              <a:xfrm flipH="1">
                <a:off x="2958746" y="4605971"/>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0" name="Oval 19">
                <a:extLst>
                  <a:ext uri="{FF2B5EF4-FFF2-40B4-BE49-F238E27FC236}">
                    <a16:creationId xmlns:a16="http://schemas.microsoft.com/office/drawing/2014/main" id="{46406156-9150-474A-A116-9E6C88882671}"/>
                  </a:ext>
                </a:extLst>
              </p:cNvPr>
              <p:cNvSpPr/>
              <p:nvPr/>
            </p:nvSpPr>
            <p:spPr>
              <a:xfrm flipH="1">
                <a:off x="3647001" y="3594183"/>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1" name="Oval 20">
                <a:extLst>
                  <a:ext uri="{FF2B5EF4-FFF2-40B4-BE49-F238E27FC236}">
                    <a16:creationId xmlns:a16="http://schemas.microsoft.com/office/drawing/2014/main" id="{5B02FE9F-E507-354D-96EB-C40DE35B8CB5}"/>
                  </a:ext>
                </a:extLst>
              </p:cNvPr>
              <p:cNvSpPr/>
              <p:nvPr/>
            </p:nvSpPr>
            <p:spPr>
              <a:xfrm flipH="1">
                <a:off x="4122705" y="4349386"/>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2" name="Oval 21">
                <a:extLst>
                  <a:ext uri="{FF2B5EF4-FFF2-40B4-BE49-F238E27FC236}">
                    <a16:creationId xmlns:a16="http://schemas.microsoft.com/office/drawing/2014/main" id="{574F9D8E-2D59-FB40-8282-C3EC24A5EC6D}"/>
                  </a:ext>
                </a:extLst>
              </p:cNvPr>
              <p:cNvSpPr/>
              <p:nvPr/>
            </p:nvSpPr>
            <p:spPr>
              <a:xfrm flipH="1">
                <a:off x="2319069" y="4697644"/>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3" name="Oval 22">
                <a:extLst>
                  <a:ext uri="{FF2B5EF4-FFF2-40B4-BE49-F238E27FC236}">
                    <a16:creationId xmlns:a16="http://schemas.microsoft.com/office/drawing/2014/main" id="{0951AB3A-C86A-614A-A39D-FCECBC9F979F}"/>
                  </a:ext>
                </a:extLst>
              </p:cNvPr>
              <p:cNvSpPr/>
              <p:nvPr/>
            </p:nvSpPr>
            <p:spPr>
              <a:xfrm flipH="1">
                <a:off x="2849223" y="5297889"/>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4" name="Oval 23">
                <a:extLst>
                  <a:ext uri="{FF2B5EF4-FFF2-40B4-BE49-F238E27FC236}">
                    <a16:creationId xmlns:a16="http://schemas.microsoft.com/office/drawing/2014/main" id="{C515157F-F2FB-4B4B-B922-7077EED49191}"/>
                  </a:ext>
                </a:extLst>
              </p:cNvPr>
              <p:cNvSpPr/>
              <p:nvPr/>
            </p:nvSpPr>
            <p:spPr>
              <a:xfrm flipH="1">
                <a:off x="4249463" y="3580188"/>
                <a:ext cx="10820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5" name="Oval 24">
                <a:extLst>
                  <a:ext uri="{FF2B5EF4-FFF2-40B4-BE49-F238E27FC236}">
                    <a16:creationId xmlns:a16="http://schemas.microsoft.com/office/drawing/2014/main" id="{B1F0E2CA-7566-DF47-80DC-C2BD9189D453}"/>
                  </a:ext>
                </a:extLst>
              </p:cNvPr>
              <p:cNvSpPr/>
              <p:nvPr/>
            </p:nvSpPr>
            <p:spPr>
              <a:xfrm flipH="1">
                <a:off x="1441474" y="2851953"/>
                <a:ext cx="110571" cy="100519"/>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a:p>
            </p:txBody>
          </p:sp>
          <p:sp>
            <p:nvSpPr>
              <p:cNvPr id="26" name="TextBox 25">
                <a:extLst>
                  <a:ext uri="{FF2B5EF4-FFF2-40B4-BE49-F238E27FC236}">
                    <a16:creationId xmlns:a16="http://schemas.microsoft.com/office/drawing/2014/main" id="{0ACEA9CA-728A-A040-8847-6B3D6F5F286E}"/>
                  </a:ext>
                </a:extLst>
              </p:cNvPr>
              <p:cNvSpPr txBox="1"/>
              <p:nvPr/>
            </p:nvSpPr>
            <p:spPr>
              <a:xfrm>
                <a:off x="1755200" y="2634523"/>
                <a:ext cx="2102418" cy="456455"/>
              </a:xfrm>
              <a:prstGeom prst="rect">
                <a:avLst/>
              </a:prstGeom>
              <a:noFill/>
            </p:spPr>
            <p:txBody>
              <a:bodyPr wrap="none" rtlCol="0">
                <a:spAutoFit/>
              </a:bodyPr>
              <a:lstStyle/>
              <a:p>
                <a:r>
                  <a:rPr lang="en-US" sz="1600" dirty="0"/>
                  <a:t>Single experiment</a:t>
                </a:r>
              </a:p>
            </p:txBody>
          </p:sp>
          <p:cxnSp>
            <p:nvCxnSpPr>
              <p:cNvPr id="27" name="Straight Connector 26">
                <a:extLst>
                  <a:ext uri="{FF2B5EF4-FFF2-40B4-BE49-F238E27FC236}">
                    <a16:creationId xmlns:a16="http://schemas.microsoft.com/office/drawing/2014/main" id="{1517C2E6-7AA2-4440-A26C-A5FCA6E05B7A}"/>
                  </a:ext>
                </a:extLst>
              </p:cNvPr>
              <p:cNvCxnSpPr>
                <a:cxnSpLocks/>
              </p:cNvCxnSpPr>
              <p:nvPr/>
            </p:nvCxnSpPr>
            <p:spPr>
              <a:xfrm flipV="1">
                <a:off x="1374067" y="3187183"/>
                <a:ext cx="269137" cy="1"/>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79B224E3-3A27-A64F-85E2-FFAEC7965A81}"/>
                  </a:ext>
                </a:extLst>
              </p:cNvPr>
              <p:cNvSpPr txBox="1"/>
              <p:nvPr/>
            </p:nvSpPr>
            <p:spPr>
              <a:xfrm>
                <a:off x="1746961" y="3011002"/>
                <a:ext cx="836448" cy="456455"/>
              </a:xfrm>
              <a:prstGeom prst="rect">
                <a:avLst/>
              </a:prstGeom>
              <a:noFill/>
            </p:spPr>
            <p:txBody>
              <a:bodyPr wrap="none" rtlCol="0">
                <a:spAutoFit/>
              </a:bodyPr>
              <a:lstStyle/>
              <a:p>
                <a:r>
                  <a:rPr lang="en-US" sz="1600" dirty="0"/>
                  <a:t>Trend</a:t>
                </a:r>
              </a:p>
            </p:txBody>
          </p:sp>
        </p:grpSp>
        <p:sp>
          <p:nvSpPr>
            <p:cNvPr id="7" name="Oval 6">
              <a:extLst>
                <a:ext uri="{FF2B5EF4-FFF2-40B4-BE49-F238E27FC236}">
                  <a16:creationId xmlns:a16="http://schemas.microsoft.com/office/drawing/2014/main" id="{45A88716-9F14-404E-B82E-977FC6D09959}"/>
                </a:ext>
              </a:extLst>
            </p:cNvPr>
            <p:cNvSpPr/>
            <p:nvPr/>
          </p:nvSpPr>
          <p:spPr>
            <a:xfrm flipH="1">
              <a:off x="6913169" y="34181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 name="Oval 7">
              <a:extLst>
                <a:ext uri="{FF2B5EF4-FFF2-40B4-BE49-F238E27FC236}">
                  <a16:creationId xmlns:a16="http://schemas.microsoft.com/office/drawing/2014/main" id="{4A7BD68D-7B35-C746-B1D1-7DC6C22E2C8D}"/>
                </a:ext>
              </a:extLst>
            </p:cNvPr>
            <p:cNvSpPr/>
            <p:nvPr/>
          </p:nvSpPr>
          <p:spPr>
            <a:xfrm flipH="1">
              <a:off x="7065569" y="35705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9" name="Oval 8">
              <a:extLst>
                <a:ext uri="{FF2B5EF4-FFF2-40B4-BE49-F238E27FC236}">
                  <a16:creationId xmlns:a16="http://schemas.microsoft.com/office/drawing/2014/main" id="{0CE2CB6C-90A1-9440-A608-F943709A4223}"/>
                </a:ext>
              </a:extLst>
            </p:cNvPr>
            <p:cNvSpPr/>
            <p:nvPr/>
          </p:nvSpPr>
          <p:spPr>
            <a:xfrm flipH="1">
              <a:off x="6717785" y="2672436"/>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grpSp>
      <p:pic>
        <p:nvPicPr>
          <p:cNvPr id="3" name="Picture 2">
            <a:extLst>
              <a:ext uri="{FF2B5EF4-FFF2-40B4-BE49-F238E27FC236}">
                <a16:creationId xmlns:a16="http://schemas.microsoft.com/office/drawing/2014/main" id="{3A5D9B4B-836B-A342-8592-A378CA422441}"/>
              </a:ext>
            </a:extLst>
          </p:cNvPr>
          <p:cNvPicPr>
            <a:picLocks noChangeAspect="1"/>
          </p:cNvPicPr>
          <p:nvPr/>
        </p:nvPicPr>
        <p:blipFill>
          <a:blip r:embed="rId2"/>
          <a:stretch>
            <a:fillRect/>
          </a:stretch>
        </p:blipFill>
        <p:spPr>
          <a:xfrm>
            <a:off x="57419" y="229284"/>
            <a:ext cx="6190883" cy="3322380"/>
          </a:xfrm>
          <a:prstGeom prst="rect">
            <a:avLst/>
          </a:prstGeom>
        </p:spPr>
      </p:pic>
    </p:spTree>
    <p:extLst>
      <p:ext uri="{BB962C8B-B14F-4D97-AF65-F5344CB8AC3E}">
        <p14:creationId xmlns:p14="http://schemas.microsoft.com/office/powerpoint/2010/main" val="675747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E421-7D32-9148-AD22-2B2E4BED0242}"/>
              </a:ext>
            </a:extLst>
          </p:cNvPr>
          <p:cNvSpPr>
            <a:spLocks noGrp="1"/>
          </p:cNvSpPr>
          <p:nvPr>
            <p:ph type="title"/>
          </p:nvPr>
        </p:nvSpPr>
        <p:spPr>
          <a:xfrm>
            <a:off x="1524867" y="1357162"/>
            <a:ext cx="10515600" cy="3380874"/>
          </a:xfrm>
        </p:spPr>
        <p:txBody>
          <a:bodyPr>
            <a:normAutofit fontScale="90000"/>
          </a:bodyPr>
          <a:lstStyle/>
          <a:p>
            <a:r>
              <a:rPr lang="en-US" b="1" dirty="0"/>
              <a:t>Introduction</a:t>
            </a:r>
            <a:br>
              <a:rPr lang="en-US" b="1" dirty="0"/>
            </a:br>
            <a:br>
              <a:rPr lang="en-US" dirty="0"/>
            </a:br>
            <a:r>
              <a:rPr lang="en-US" dirty="0"/>
              <a:t>The complex dynamical system of</a:t>
            </a:r>
            <a:br>
              <a:rPr lang="en-US" dirty="0"/>
            </a:br>
            <a:r>
              <a:rPr lang="en-US" dirty="0"/>
              <a:t>society and social influence.</a:t>
            </a:r>
          </a:p>
        </p:txBody>
      </p:sp>
      <p:sp>
        <p:nvSpPr>
          <p:cNvPr id="3" name="Text Placeholder 2">
            <a:extLst>
              <a:ext uri="{FF2B5EF4-FFF2-40B4-BE49-F238E27FC236}">
                <a16:creationId xmlns:a16="http://schemas.microsoft.com/office/drawing/2014/main" id="{1B087CB5-E0D2-8543-9542-7FEA30EFDEAA}"/>
              </a:ext>
            </a:extLst>
          </p:cNvPr>
          <p:cNvSpPr>
            <a:spLocks noGrp="1"/>
          </p:cNvSpPr>
          <p:nvPr>
            <p:ph type="body" idx="1"/>
          </p:nvPr>
        </p:nvSpPr>
        <p:spPr>
          <a:xfrm>
            <a:off x="838200" y="6928402"/>
            <a:ext cx="10515600" cy="1500187"/>
          </a:xfrm>
        </p:spPr>
        <p:txBody>
          <a:bodyPr/>
          <a:lstStyle/>
          <a:p>
            <a:endParaRPr lang="en-US"/>
          </a:p>
        </p:txBody>
      </p:sp>
    </p:spTree>
    <p:extLst>
      <p:ext uri="{BB962C8B-B14F-4D97-AF65-F5344CB8AC3E}">
        <p14:creationId xmlns:p14="http://schemas.microsoft.com/office/powerpoint/2010/main" val="1365910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0" y="-44970"/>
            <a:ext cx="12192000" cy="1325563"/>
          </a:xfrm>
        </p:spPr>
        <p:txBody>
          <a:bodyPr/>
          <a:lstStyle/>
          <a:p>
            <a:r>
              <a:rPr lang="en-US" dirty="0"/>
              <a:t>Group polarization opinion shift: extreme consensus</a:t>
            </a:r>
          </a:p>
        </p:txBody>
      </p:sp>
      <p:grpSp>
        <p:nvGrpSpPr>
          <p:cNvPr id="7" name="Group 6">
            <a:extLst>
              <a:ext uri="{FF2B5EF4-FFF2-40B4-BE49-F238E27FC236}">
                <a16:creationId xmlns:a16="http://schemas.microsoft.com/office/drawing/2014/main" id="{5178E1BA-B176-B748-865D-8BFC9DCC6130}"/>
              </a:ext>
            </a:extLst>
          </p:cNvPr>
          <p:cNvGrpSpPr/>
          <p:nvPr/>
        </p:nvGrpSpPr>
        <p:grpSpPr>
          <a:xfrm>
            <a:off x="1423078" y="924705"/>
            <a:ext cx="10152022" cy="5401511"/>
            <a:chOff x="118934" y="1577353"/>
            <a:chExt cx="8568905" cy="4559192"/>
          </a:xfrm>
        </p:grpSpPr>
        <p:cxnSp>
          <p:nvCxnSpPr>
            <p:cNvPr id="57" name="Straight Arrow Connector 56">
              <a:extLst>
                <a:ext uri="{FF2B5EF4-FFF2-40B4-BE49-F238E27FC236}">
                  <a16:creationId xmlns:a16="http://schemas.microsoft.com/office/drawing/2014/main" id="{B115C4EE-D0F8-2943-9697-7D5E7AA07928}"/>
                </a:ext>
              </a:extLst>
            </p:cNvPr>
            <p:cNvCxnSpPr>
              <a:cxnSpLocks/>
            </p:cNvCxnSpPr>
            <p:nvPr/>
          </p:nvCxnSpPr>
          <p:spPr>
            <a:xfrm flipV="1">
              <a:off x="1773988" y="1994362"/>
              <a:ext cx="0" cy="388196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F0E92CB9-85C7-414B-AEAB-CC4167C636EF}"/>
                </a:ext>
              </a:extLst>
            </p:cNvPr>
            <p:cNvCxnSpPr>
              <a:cxnSpLocks/>
            </p:cNvCxnSpPr>
            <p:nvPr/>
          </p:nvCxnSpPr>
          <p:spPr>
            <a:xfrm>
              <a:off x="1656080" y="5639304"/>
              <a:ext cx="589537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A2426E54-5C79-0E43-8188-01EDE3D6CF01}"/>
                </a:ext>
              </a:extLst>
            </p:cNvPr>
            <p:cNvSpPr txBox="1"/>
            <p:nvPr/>
          </p:nvSpPr>
          <p:spPr>
            <a:xfrm>
              <a:off x="1001303" y="1577353"/>
              <a:ext cx="3086324" cy="441628"/>
            </a:xfrm>
            <a:prstGeom prst="rect">
              <a:avLst/>
            </a:prstGeom>
            <a:noFill/>
          </p:spPr>
          <p:txBody>
            <a:bodyPr wrap="square" rtlCol="0">
              <a:spAutoFit/>
            </a:bodyPr>
            <a:lstStyle/>
            <a:p>
              <a:r>
                <a:rPr lang="en-US" sz="2800" b="1" dirty="0"/>
                <a:t>Opinion extremity</a:t>
              </a:r>
            </a:p>
          </p:txBody>
        </p:sp>
        <p:sp>
          <p:nvSpPr>
            <p:cNvPr id="60" name="TextBox 59">
              <a:extLst>
                <a:ext uri="{FF2B5EF4-FFF2-40B4-BE49-F238E27FC236}">
                  <a16:creationId xmlns:a16="http://schemas.microsoft.com/office/drawing/2014/main" id="{7B0A246B-E0FC-FB40-A9F5-80543C987493}"/>
                </a:ext>
              </a:extLst>
            </p:cNvPr>
            <p:cNvSpPr txBox="1"/>
            <p:nvPr/>
          </p:nvSpPr>
          <p:spPr>
            <a:xfrm>
              <a:off x="7772920" y="5163129"/>
              <a:ext cx="914919" cy="441628"/>
            </a:xfrm>
            <a:prstGeom prst="rect">
              <a:avLst/>
            </a:prstGeom>
            <a:noFill/>
          </p:spPr>
          <p:txBody>
            <a:bodyPr wrap="none" rtlCol="0">
              <a:spAutoFit/>
            </a:bodyPr>
            <a:lstStyle/>
            <a:p>
              <a:r>
                <a:rPr lang="en-US" sz="2800" b="1" dirty="0"/>
                <a:t>Time</a:t>
              </a:r>
            </a:p>
          </p:txBody>
        </p:sp>
        <p:cxnSp>
          <p:nvCxnSpPr>
            <p:cNvPr id="61" name="Straight Connector 60">
              <a:extLst>
                <a:ext uri="{FF2B5EF4-FFF2-40B4-BE49-F238E27FC236}">
                  <a16:creationId xmlns:a16="http://schemas.microsoft.com/office/drawing/2014/main" id="{6143056D-F977-FA41-8963-182CDF047F88}"/>
                </a:ext>
              </a:extLst>
            </p:cNvPr>
            <p:cNvCxnSpPr/>
            <p:nvPr/>
          </p:nvCxnSpPr>
          <p:spPr>
            <a:xfrm>
              <a:off x="2208921" y="5525979"/>
              <a:ext cx="0" cy="230718"/>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545C661-A61B-4142-B0C8-2F3DC96E7D51}"/>
                </a:ext>
              </a:extLst>
            </p:cNvPr>
            <p:cNvCxnSpPr/>
            <p:nvPr/>
          </p:nvCxnSpPr>
          <p:spPr>
            <a:xfrm>
              <a:off x="6865864" y="5523944"/>
              <a:ext cx="0" cy="230718"/>
            </a:xfrm>
            <a:prstGeom prst="line">
              <a:avLst/>
            </a:prstGeom>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7CD9239-3525-314E-9C8A-0565057AD024}"/>
                </a:ext>
              </a:extLst>
            </p:cNvPr>
            <p:cNvSpPr txBox="1"/>
            <p:nvPr/>
          </p:nvSpPr>
          <p:spPr>
            <a:xfrm>
              <a:off x="1748408" y="5694917"/>
              <a:ext cx="1703464" cy="441628"/>
            </a:xfrm>
            <a:prstGeom prst="rect">
              <a:avLst/>
            </a:prstGeom>
            <a:noFill/>
          </p:spPr>
          <p:txBody>
            <a:bodyPr wrap="none" rtlCol="0">
              <a:spAutoFit/>
            </a:bodyPr>
            <a:lstStyle/>
            <a:p>
              <a:r>
                <a:rPr lang="en-US" sz="2800" i="1" dirty="0"/>
                <a:t>Pre-discussion</a:t>
              </a:r>
            </a:p>
          </p:txBody>
        </p:sp>
        <p:sp>
          <p:nvSpPr>
            <p:cNvPr id="64" name="TextBox 63">
              <a:extLst>
                <a:ext uri="{FF2B5EF4-FFF2-40B4-BE49-F238E27FC236}">
                  <a16:creationId xmlns:a16="http://schemas.microsoft.com/office/drawing/2014/main" id="{988505A6-6E17-B640-98A3-96F0F8032287}"/>
                </a:ext>
              </a:extLst>
            </p:cNvPr>
            <p:cNvSpPr txBox="1"/>
            <p:nvPr/>
          </p:nvSpPr>
          <p:spPr>
            <a:xfrm>
              <a:off x="6269522" y="5688882"/>
              <a:ext cx="1800503" cy="441628"/>
            </a:xfrm>
            <a:prstGeom prst="rect">
              <a:avLst/>
            </a:prstGeom>
            <a:noFill/>
          </p:spPr>
          <p:txBody>
            <a:bodyPr wrap="none" rtlCol="0">
              <a:spAutoFit/>
            </a:bodyPr>
            <a:lstStyle/>
            <a:p>
              <a:r>
                <a:rPr lang="en-US" sz="2800" i="1" dirty="0"/>
                <a:t>Post-discussion</a:t>
              </a:r>
            </a:p>
          </p:txBody>
        </p:sp>
        <p:cxnSp>
          <p:nvCxnSpPr>
            <p:cNvPr id="65" name="Straight Connector 64">
              <a:extLst>
                <a:ext uri="{FF2B5EF4-FFF2-40B4-BE49-F238E27FC236}">
                  <a16:creationId xmlns:a16="http://schemas.microsoft.com/office/drawing/2014/main" id="{A494ACDB-ADD3-154A-B1DE-587F07F36F02}"/>
                </a:ext>
              </a:extLst>
            </p:cNvPr>
            <p:cNvCxnSpPr>
              <a:cxnSpLocks/>
            </p:cNvCxnSpPr>
            <p:nvPr/>
          </p:nvCxnSpPr>
          <p:spPr>
            <a:xfrm rot="5400000">
              <a:off x="1771439" y="2107511"/>
              <a:ext cx="0" cy="230718"/>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CA37B3D3-696C-6140-B8D0-C3E3EC151F5C}"/>
                </a:ext>
              </a:extLst>
            </p:cNvPr>
            <p:cNvSpPr txBox="1"/>
            <p:nvPr/>
          </p:nvSpPr>
          <p:spPr>
            <a:xfrm>
              <a:off x="1237066" y="5489494"/>
              <a:ext cx="314174" cy="441628"/>
            </a:xfrm>
            <a:prstGeom prst="rect">
              <a:avLst/>
            </a:prstGeom>
            <a:noFill/>
          </p:spPr>
          <p:txBody>
            <a:bodyPr wrap="none" rtlCol="0">
              <a:spAutoFit/>
            </a:bodyPr>
            <a:lstStyle/>
            <a:p>
              <a:r>
                <a:rPr lang="en-US" sz="2800" i="1" dirty="0"/>
                <a:t>0</a:t>
              </a:r>
            </a:p>
          </p:txBody>
        </p:sp>
        <p:sp>
          <p:nvSpPr>
            <p:cNvPr id="67" name="TextBox 66">
              <a:extLst>
                <a:ext uri="{FF2B5EF4-FFF2-40B4-BE49-F238E27FC236}">
                  <a16:creationId xmlns:a16="http://schemas.microsoft.com/office/drawing/2014/main" id="{B9772688-52A9-ED4A-A496-A53EAE408322}"/>
                </a:ext>
              </a:extLst>
            </p:cNvPr>
            <p:cNvSpPr txBox="1"/>
            <p:nvPr/>
          </p:nvSpPr>
          <p:spPr>
            <a:xfrm>
              <a:off x="1287875" y="2025583"/>
              <a:ext cx="314174" cy="441628"/>
            </a:xfrm>
            <a:prstGeom prst="rect">
              <a:avLst/>
            </a:prstGeom>
            <a:noFill/>
          </p:spPr>
          <p:txBody>
            <a:bodyPr wrap="none" rtlCol="0">
              <a:spAutoFit/>
            </a:bodyPr>
            <a:lstStyle/>
            <a:p>
              <a:r>
                <a:rPr lang="en-US" sz="2800" i="1" dirty="0"/>
                <a:t>1</a:t>
              </a:r>
            </a:p>
          </p:txBody>
        </p:sp>
        <p:sp>
          <p:nvSpPr>
            <p:cNvPr id="46" name="Oval 45">
              <a:extLst>
                <a:ext uri="{FF2B5EF4-FFF2-40B4-BE49-F238E27FC236}">
                  <a16:creationId xmlns:a16="http://schemas.microsoft.com/office/drawing/2014/main" id="{F3DFECB0-8636-084E-B1B7-CDB098E61017}"/>
                </a:ext>
              </a:extLst>
            </p:cNvPr>
            <p:cNvSpPr/>
            <p:nvPr/>
          </p:nvSpPr>
          <p:spPr>
            <a:xfrm>
              <a:off x="2038700" y="500787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48" name="Oval 47">
              <a:extLst>
                <a:ext uri="{FF2B5EF4-FFF2-40B4-BE49-F238E27FC236}">
                  <a16:creationId xmlns:a16="http://schemas.microsoft.com/office/drawing/2014/main" id="{08B2A7AE-0BEA-A14A-AE5C-15C099967701}"/>
                </a:ext>
              </a:extLst>
            </p:cNvPr>
            <p:cNvSpPr/>
            <p:nvPr/>
          </p:nvSpPr>
          <p:spPr>
            <a:xfrm>
              <a:off x="2038700" y="248140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49" name="Oval 48">
              <a:extLst>
                <a:ext uri="{FF2B5EF4-FFF2-40B4-BE49-F238E27FC236}">
                  <a16:creationId xmlns:a16="http://schemas.microsoft.com/office/drawing/2014/main" id="{95FB2F9F-A319-6444-B2D9-1D00561CDB1D}"/>
                </a:ext>
              </a:extLst>
            </p:cNvPr>
            <p:cNvSpPr/>
            <p:nvPr/>
          </p:nvSpPr>
          <p:spPr>
            <a:xfrm>
              <a:off x="2038700" y="454933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50" name="Oval 49">
              <a:extLst>
                <a:ext uri="{FF2B5EF4-FFF2-40B4-BE49-F238E27FC236}">
                  <a16:creationId xmlns:a16="http://schemas.microsoft.com/office/drawing/2014/main" id="{E8CEF042-86AC-D141-846B-BF0C641439CB}"/>
                </a:ext>
              </a:extLst>
            </p:cNvPr>
            <p:cNvSpPr/>
            <p:nvPr/>
          </p:nvSpPr>
          <p:spPr>
            <a:xfrm>
              <a:off x="2038700" y="3603051"/>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51" name="Oval 50">
              <a:extLst>
                <a:ext uri="{FF2B5EF4-FFF2-40B4-BE49-F238E27FC236}">
                  <a16:creationId xmlns:a16="http://schemas.microsoft.com/office/drawing/2014/main" id="{28987491-BAEE-BB46-A05D-84EF474C2A58}"/>
                </a:ext>
              </a:extLst>
            </p:cNvPr>
            <p:cNvSpPr/>
            <p:nvPr/>
          </p:nvSpPr>
          <p:spPr>
            <a:xfrm>
              <a:off x="6710848" y="397714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52" name="Oval 51">
              <a:extLst>
                <a:ext uri="{FF2B5EF4-FFF2-40B4-BE49-F238E27FC236}">
                  <a16:creationId xmlns:a16="http://schemas.microsoft.com/office/drawing/2014/main" id="{7D05E042-56B0-7B43-8E28-BF9E732504B0}"/>
                </a:ext>
              </a:extLst>
            </p:cNvPr>
            <p:cNvSpPr/>
            <p:nvPr/>
          </p:nvSpPr>
          <p:spPr>
            <a:xfrm>
              <a:off x="6695892" y="2507522"/>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53" name="Oval 52">
              <a:extLst>
                <a:ext uri="{FF2B5EF4-FFF2-40B4-BE49-F238E27FC236}">
                  <a16:creationId xmlns:a16="http://schemas.microsoft.com/office/drawing/2014/main" id="{A56CFAD7-8438-334A-931C-945BE224FF37}"/>
                </a:ext>
              </a:extLst>
            </p:cNvPr>
            <p:cNvSpPr/>
            <p:nvPr/>
          </p:nvSpPr>
          <p:spPr>
            <a:xfrm>
              <a:off x="6710848" y="329131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54" name="Oval 53">
              <a:extLst>
                <a:ext uri="{FF2B5EF4-FFF2-40B4-BE49-F238E27FC236}">
                  <a16:creationId xmlns:a16="http://schemas.microsoft.com/office/drawing/2014/main" id="{926B87FB-FA7C-B642-B234-A2BF0015F3D7}"/>
                </a:ext>
              </a:extLst>
            </p:cNvPr>
            <p:cNvSpPr/>
            <p:nvPr/>
          </p:nvSpPr>
          <p:spPr>
            <a:xfrm>
              <a:off x="6695892" y="2785907"/>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55" name="Oval 54">
              <a:extLst>
                <a:ext uri="{FF2B5EF4-FFF2-40B4-BE49-F238E27FC236}">
                  <a16:creationId xmlns:a16="http://schemas.microsoft.com/office/drawing/2014/main" id="{FE992D62-A79C-6348-9340-ADE935706017}"/>
                </a:ext>
              </a:extLst>
            </p:cNvPr>
            <p:cNvSpPr/>
            <p:nvPr/>
          </p:nvSpPr>
          <p:spPr>
            <a:xfrm>
              <a:off x="2078760" y="4078926"/>
              <a:ext cx="258568" cy="258568"/>
            </a:xfrm>
            <a:prstGeom prst="ellipse">
              <a:avLst/>
            </a:prstGeom>
            <a:solidFill>
              <a:schemeClr val="accent6">
                <a:lumMod val="60000"/>
                <a:lumOff val="4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sp>
          <p:nvSpPr>
            <p:cNvPr id="56" name="Oval 55">
              <a:extLst>
                <a:ext uri="{FF2B5EF4-FFF2-40B4-BE49-F238E27FC236}">
                  <a16:creationId xmlns:a16="http://schemas.microsoft.com/office/drawing/2014/main" id="{D0704A04-E22C-0D46-861A-4EC6E2C49CE6}"/>
                </a:ext>
              </a:extLst>
            </p:cNvPr>
            <p:cNvSpPr/>
            <p:nvPr/>
          </p:nvSpPr>
          <p:spPr>
            <a:xfrm>
              <a:off x="6750908" y="3118931"/>
              <a:ext cx="258568" cy="258568"/>
            </a:xfrm>
            <a:prstGeom prst="ellipse">
              <a:avLst/>
            </a:prstGeom>
            <a:solidFill>
              <a:schemeClr val="accent6">
                <a:lumMod val="60000"/>
                <a:lumOff val="4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sp>
          <p:nvSpPr>
            <p:cNvPr id="68" name="Left Brace 67">
              <a:extLst>
                <a:ext uri="{FF2B5EF4-FFF2-40B4-BE49-F238E27FC236}">
                  <a16:creationId xmlns:a16="http://schemas.microsoft.com/office/drawing/2014/main" id="{96A020A0-087D-9548-B128-F9BC71610F24}"/>
                </a:ext>
              </a:extLst>
            </p:cNvPr>
            <p:cNvSpPr/>
            <p:nvPr/>
          </p:nvSpPr>
          <p:spPr>
            <a:xfrm>
              <a:off x="1270279" y="3264903"/>
              <a:ext cx="451437" cy="940254"/>
            </a:xfrm>
            <a:prstGeom prst="leftBrace">
              <a:avLst>
                <a:gd name="adj1" fmla="val 41117"/>
                <a:gd name="adj2" fmla="val 5159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69" name="TextBox 68">
              <a:extLst>
                <a:ext uri="{FF2B5EF4-FFF2-40B4-BE49-F238E27FC236}">
                  <a16:creationId xmlns:a16="http://schemas.microsoft.com/office/drawing/2014/main" id="{295673C8-D457-F944-8637-F0C095430DC6}"/>
                </a:ext>
              </a:extLst>
            </p:cNvPr>
            <p:cNvSpPr txBox="1"/>
            <p:nvPr/>
          </p:nvSpPr>
          <p:spPr>
            <a:xfrm>
              <a:off x="118934" y="3496576"/>
              <a:ext cx="1273810" cy="701410"/>
            </a:xfrm>
            <a:prstGeom prst="rect">
              <a:avLst/>
            </a:prstGeom>
            <a:noFill/>
          </p:spPr>
          <p:txBody>
            <a:bodyPr wrap="square" rtlCol="0">
              <a:spAutoFit/>
            </a:bodyPr>
            <a:lstStyle/>
            <a:p>
              <a:pPr algn="ctr"/>
              <a:r>
                <a:rPr lang="en-US" sz="2400" b="1" i="1" dirty="0"/>
                <a:t>Opinion shift</a:t>
              </a:r>
            </a:p>
          </p:txBody>
        </p:sp>
        <p:cxnSp>
          <p:nvCxnSpPr>
            <p:cNvPr id="70" name="Straight Connector 69">
              <a:extLst>
                <a:ext uri="{FF2B5EF4-FFF2-40B4-BE49-F238E27FC236}">
                  <a16:creationId xmlns:a16="http://schemas.microsoft.com/office/drawing/2014/main" id="{238B9E80-1CAA-924A-8C98-A9D877FF6516}"/>
                </a:ext>
              </a:extLst>
            </p:cNvPr>
            <p:cNvCxnSpPr>
              <a:stCxn id="56" idx="2"/>
              <a:endCxn id="68" idx="0"/>
            </p:cNvCxnSpPr>
            <p:nvPr/>
          </p:nvCxnSpPr>
          <p:spPr>
            <a:xfrm flipH="1">
              <a:off x="1721716" y="3248215"/>
              <a:ext cx="5029192" cy="166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113F99B-B8BA-AD43-B137-59AF3696639C}"/>
                </a:ext>
              </a:extLst>
            </p:cNvPr>
            <p:cNvCxnSpPr>
              <a:cxnSpLocks/>
              <a:stCxn id="55" idx="2"/>
              <a:endCxn id="68" idx="2"/>
            </p:cNvCxnSpPr>
            <p:nvPr/>
          </p:nvCxnSpPr>
          <p:spPr>
            <a:xfrm flipH="1" flipV="1">
              <a:off x="1721716" y="4205157"/>
              <a:ext cx="357044" cy="30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C51616C-8DF2-AE45-939B-36694CD99BDE}"/>
                </a:ext>
              </a:extLst>
            </p:cNvPr>
            <p:cNvSpPr txBox="1"/>
            <p:nvPr/>
          </p:nvSpPr>
          <p:spPr>
            <a:xfrm>
              <a:off x="4957057" y="1598995"/>
              <a:ext cx="2092479" cy="493584"/>
            </a:xfrm>
            <a:prstGeom prst="rect">
              <a:avLst/>
            </a:prstGeom>
            <a:solidFill>
              <a:schemeClr val="bg1">
                <a:lumMod val="95000"/>
              </a:schemeClr>
            </a:solidFill>
            <a:ln w="19050">
              <a:noFill/>
              <a:prstDash val="sysDash"/>
            </a:ln>
          </p:spPr>
          <p:txBody>
            <a:bodyPr wrap="square" rtlCol="0">
              <a:spAutoFit/>
            </a:bodyPr>
            <a:lstStyle/>
            <a:p>
              <a:r>
                <a:rPr lang="en-US" sz="1600" dirty="0">
                  <a:cs typeface="Times New Roman" panose="02020603050405020304" pitchFamily="18" charset="0"/>
                </a:rPr>
                <a:t>          Participant </a:t>
              </a:r>
              <a:r>
                <a:rPr lang="en-US" sz="1600" i="1" dirty="0">
                  <a:cs typeface="Times New Roman" panose="02020603050405020304" pitchFamily="18" charset="0"/>
                </a:rPr>
                <a:t>i</a:t>
              </a:r>
              <a:r>
                <a:rPr lang="en-US" sz="1600" dirty="0">
                  <a:cs typeface="Times New Roman" panose="02020603050405020304" pitchFamily="18" charset="0"/>
                </a:rPr>
                <a:t> opinion</a:t>
              </a:r>
            </a:p>
            <a:p>
              <a:r>
                <a:rPr lang="en-US" sz="1600" dirty="0">
                  <a:cs typeface="Times New Roman" panose="02020603050405020304" pitchFamily="18" charset="0"/>
                </a:rPr>
                <a:t>          Mean group opinion</a:t>
              </a:r>
            </a:p>
          </p:txBody>
        </p:sp>
        <p:sp>
          <p:nvSpPr>
            <p:cNvPr id="74" name="Oval 73">
              <a:extLst>
                <a:ext uri="{FF2B5EF4-FFF2-40B4-BE49-F238E27FC236}">
                  <a16:creationId xmlns:a16="http://schemas.microsoft.com/office/drawing/2014/main" id="{C5BA7FF5-E5D1-0740-8E48-1EF0435D5F9A}"/>
                </a:ext>
              </a:extLst>
            </p:cNvPr>
            <p:cNvSpPr/>
            <p:nvPr/>
          </p:nvSpPr>
          <p:spPr>
            <a:xfrm>
              <a:off x="5171770" y="1644238"/>
              <a:ext cx="186165" cy="186165"/>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00" i="1" dirty="0">
                  <a:solidFill>
                    <a:schemeClr val="bg1"/>
                  </a:solidFill>
                </a:rPr>
                <a:t>i</a:t>
              </a:r>
              <a:endParaRPr lang="en-US" sz="1100" i="1" dirty="0"/>
            </a:p>
          </p:txBody>
        </p:sp>
        <p:sp>
          <p:nvSpPr>
            <p:cNvPr id="75" name="Oval 74">
              <a:extLst>
                <a:ext uri="{FF2B5EF4-FFF2-40B4-BE49-F238E27FC236}">
                  <a16:creationId xmlns:a16="http://schemas.microsoft.com/office/drawing/2014/main" id="{05003BB3-DFB2-FE44-A655-DB3A9E4E8191}"/>
                </a:ext>
              </a:extLst>
            </p:cNvPr>
            <p:cNvSpPr/>
            <p:nvPr/>
          </p:nvSpPr>
          <p:spPr>
            <a:xfrm>
              <a:off x="5177028" y="1860417"/>
              <a:ext cx="186166" cy="186165"/>
            </a:xfrm>
            <a:prstGeom prst="ellipse">
              <a:avLst/>
            </a:prstGeom>
            <a:solidFill>
              <a:schemeClr val="accent6">
                <a:lumMod val="60000"/>
                <a:lumOff val="4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pic>
          <p:nvPicPr>
            <p:cNvPr id="6" name="Picture 5">
              <a:extLst>
                <a:ext uri="{FF2B5EF4-FFF2-40B4-BE49-F238E27FC236}">
                  <a16:creationId xmlns:a16="http://schemas.microsoft.com/office/drawing/2014/main" id="{5397314D-F77C-5445-8785-9821D35439FA}"/>
                </a:ext>
              </a:extLst>
            </p:cNvPr>
            <p:cNvPicPr>
              <a:picLocks noChangeAspect="1"/>
            </p:cNvPicPr>
            <p:nvPr/>
          </p:nvPicPr>
          <p:blipFill>
            <a:blip r:embed="rId2"/>
            <a:stretch>
              <a:fillRect/>
            </a:stretch>
          </p:blipFill>
          <p:spPr>
            <a:xfrm>
              <a:off x="2987247" y="2602101"/>
              <a:ext cx="2955246" cy="2164748"/>
            </a:xfrm>
            <a:prstGeom prst="rect">
              <a:avLst/>
            </a:prstGeom>
          </p:spPr>
        </p:pic>
      </p:grpSp>
      <p:sp>
        <p:nvSpPr>
          <p:cNvPr id="41" name="TextBox 40">
            <a:extLst>
              <a:ext uri="{FF2B5EF4-FFF2-40B4-BE49-F238E27FC236}">
                <a16:creationId xmlns:a16="http://schemas.microsoft.com/office/drawing/2014/main" id="{470E50E5-5189-8344-8A59-B783E1D05609}"/>
              </a:ext>
            </a:extLst>
          </p:cNvPr>
          <p:cNvSpPr txBox="1"/>
          <p:nvPr/>
        </p:nvSpPr>
        <p:spPr>
          <a:xfrm>
            <a:off x="165102" y="6425395"/>
            <a:ext cx="11509369" cy="461665"/>
          </a:xfrm>
          <a:prstGeom prst="rect">
            <a:avLst/>
          </a:prstGeom>
          <a:noFill/>
        </p:spPr>
        <p:txBody>
          <a:bodyPr wrap="none" rtlCol="0">
            <a:spAutoFit/>
          </a:bodyPr>
          <a:lstStyle/>
          <a:p>
            <a:r>
              <a:rPr lang="en-US" sz="2400" baseline="30000" dirty="0">
                <a:solidFill>
                  <a:schemeClr val="tx1">
                    <a:lumMod val="50000"/>
                    <a:lumOff val="50000"/>
                  </a:schemeClr>
                </a:solidFill>
              </a:rPr>
              <a:t>*</a:t>
            </a:r>
            <a:r>
              <a:rPr lang="en-US" sz="2400" dirty="0">
                <a:solidFill>
                  <a:schemeClr val="tx1">
                    <a:lumMod val="50000"/>
                    <a:lumOff val="50000"/>
                  </a:schemeClr>
                </a:solidFill>
              </a:rPr>
              <a:t>Group polarization = increased extremism in socially isolated groups of study participants.</a:t>
            </a:r>
          </a:p>
        </p:txBody>
      </p:sp>
    </p:spTree>
    <p:extLst>
      <p:ext uri="{BB962C8B-B14F-4D97-AF65-F5344CB8AC3E}">
        <p14:creationId xmlns:p14="http://schemas.microsoft.com/office/powerpoint/2010/main" val="3914957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C348-55CF-3140-9097-5583C32BD1AA}"/>
              </a:ext>
            </a:extLst>
          </p:cNvPr>
          <p:cNvSpPr>
            <a:spLocks noGrp="1"/>
          </p:cNvSpPr>
          <p:nvPr>
            <p:ph type="title"/>
          </p:nvPr>
        </p:nvSpPr>
        <p:spPr>
          <a:xfrm>
            <a:off x="0" y="0"/>
            <a:ext cx="10515600" cy="1325563"/>
          </a:xfrm>
        </p:spPr>
        <p:txBody>
          <a:bodyPr/>
          <a:lstStyle/>
          <a:p>
            <a:r>
              <a:rPr lang="en-US" dirty="0"/>
              <a:t>Decades of evidence for group polarization.</a:t>
            </a:r>
          </a:p>
        </p:txBody>
      </p:sp>
      <p:sp>
        <p:nvSpPr>
          <p:cNvPr id="4" name="TextBox 3">
            <a:extLst>
              <a:ext uri="{FF2B5EF4-FFF2-40B4-BE49-F238E27FC236}">
                <a16:creationId xmlns:a16="http://schemas.microsoft.com/office/drawing/2014/main" id="{F3EDB9FA-3CC8-9248-A4A8-4E143A44D1B2}"/>
              </a:ext>
            </a:extLst>
          </p:cNvPr>
          <p:cNvSpPr txBox="1"/>
          <p:nvPr/>
        </p:nvSpPr>
        <p:spPr>
          <a:xfrm>
            <a:off x="1987296" y="1414272"/>
            <a:ext cx="8351520" cy="4401205"/>
          </a:xfrm>
          <a:prstGeom prst="rect">
            <a:avLst/>
          </a:prstGeom>
          <a:noFill/>
        </p:spPr>
        <p:txBody>
          <a:bodyPr wrap="square" rtlCol="0">
            <a:spAutoFit/>
          </a:bodyPr>
          <a:lstStyle/>
          <a:p>
            <a:pPr marL="457200" indent="-457200">
              <a:buFont typeface="Wingdings" pitchFamily="2" charset="2"/>
              <a:buChar char="§"/>
            </a:pPr>
            <a:r>
              <a:rPr lang="en-US" sz="2800" dirty="0"/>
              <a:t>“[S]</a:t>
            </a:r>
            <a:r>
              <a:rPr lang="en-US" sz="2800" dirty="0" err="1"/>
              <a:t>everal</a:t>
            </a:r>
            <a:r>
              <a:rPr lang="en-US" sz="2800" dirty="0"/>
              <a:t> hundred studies” have supported the reality of group polarization, according to Rupert Brown in his 2000 book </a:t>
            </a:r>
            <a:r>
              <a:rPr lang="en-US" sz="2800" i="1" dirty="0"/>
              <a:t>Group Processes </a:t>
            </a:r>
            <a:r>
              <a:rPr lang="en-US" sz="2800" dirty="0"/>
              <a:t>(p. 198).</a:t>
            </a:r>
          </a:p>
          <a:p>
            <a:pPr marL="457200" indent="-457200">
              <a:buFont typeface="Wingdings" pitchFamily="2" charset="2"/>
              <a:buChar char="§"/>
            </a:pPr>
            <a:endParaRPr lang="en-US" sz="2800" dirty="0"/>
          </a:p>
          <a:p>
            <a:pPr marL="457200" indent="-457200">
              <a:buFont typeface="Wingdings" pitchFamily="2" charset="2"/>
              <a:buChar char="§"/>
            </a:pPr>
            <a:r>
              <a:rPr lang="en-US" sz="2800" dirty="0"/>
              <a:t>Cass Sunstein (2002) elevated group polarization to a scientific law in his paper “The Law of Group Polarization” in </a:t>
            </a:r>
            <a:r>
              <a:rPr lang="en-US" sz="2800" i="1" dirty="0"/>
              <a:t>The Journal of Political Philosophy.</a:t>
            </a:r>
            <a:endParaRPr lang="en-US" sz="2800" dirty="0"/>
          </a:p>
          <a:p>
            <a:pPr marL="914400" lvl="1" indent="-457200">
              <a:buFont typeface="Arial" panose="020B0604020202020204" pitchFamily="34" charset="0"/>
              <a:buChar char="•"/>
            </a:pPr>
            <a:r>
              <a:rPr lang="en-US" sz="2800" dirty="0"/>
              <a:t>Sunstein worked in the Obama White House as Administrator of the Office of Information and Regulatory Affairs, the “regulatory czar”</a:t>
            </a:r>
          </a:p>
        </p:txBody>
      </p:sp>
    </p:spTree>
    <p:extLst>
      <p:ext uri="{BB962C8B-B14F-4D97-AF65-F5344CB8AC3E}">
        <p14:creationId xmlns:p14="http://schemas.microsoft.com/office/powerpoint/2010/main" val="1719864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C348-55CF-3140-9097-5583C32BD1AA}"/>
              </a:ext>
            </a:extLst>
          </p:cNvPr>
          <p:cNvSpPr>
            <a:spLocks noGrp="1"/>
          </p:cNvSpPr>
          <p:nvPr>
            <p:ph type="title"/>
          </p:nvPr>
        </p:nvSpPr>
        <p:spPr>
          <a:xfrm>
            <a:off x="0" y="0"/>
            <a:ext cx="10515600" cy="1325563"/>
          </a:xfrm>
        </p:spPr>
        <p:txBody>
          <a:bodyPr/>
          <a:lstStyle/>
          <a:p>
            <a:r>
              <a:rPr lang="en-US" dirty="0"/>
              <a:t>Decades of evidence for group polarization.</a:t>
            </a:r>
          </a:p>
        </p:txBody>
      </p:sp>
      <p:pic>
        <p:nvPicPr>
          <p:cNvPr id="15" name="Picture 14">
            <a:extLst>
              <a:ext uri="{FF2B5EF4-FFF2-40B4-BE49-F238E27FC236}">
                <a16:creationId xmlns:a16="http://schemas.microsoft.com/office/drawing/2014/main" id="{C1488611-9333-B042-A7F8-D7CD6D730EAE}"/>
              </a:ext>
            </a:extLst>
          </p:cNvPr>
          <p:cNvPicPr>
            <a:picLocks noChangeAspect="1"/>
          </p:cNvPicPr>
          <p:nvPr/>
        </p:nvPicPr>
        <p:blipFill>
          <a:blip r:embed="rId2"/>
          <a:stretch>
            <a:fillRect/>
          </a:stretch>
        </p:blipFill>
        <p:spPr>
          <a:xfrm>
            <a:off x="517684" y="2406507"/>
            <a:ext cx="4991802" cy="2648489"/>
          </a:xfrm>
          <a:prstGeom prst="rect">
            <a:avLst/>
          </a:prstGeom>
          <a:ln>
            <a:solidFill>
              <a:schemeClr val="tx1"/>
            </a:solidFill>
          </a:ln>
        </p:spPr>
      </p:pic>
      <p:pic>
        <p:nvPicPr>
          <p:cNvPr id="17" name="Picture 16">
            <a:extLst>
              <a:ext uri="{FF2B5EF4-FFF2-40B4-BE49-F238E27FC236}">
                <a16:creationId xmlns:a16="http://schemas.microsoft.com/office/drawing/2014/main" id="{B9C1E355-DB9F-514C-824E-DEF094BC5A1D}"/>
              </a:ext>
            </a:extLst>
          </p:cNvPr>
          <p:cNvPicPr>
            <a:picLocks noChangeAspect="1"/>
          </p:cNvPicPr>
          <p:nvPr/>
        </p:nvPicPr>
        <p:blipFill>
          <a:blip r:embed="rId3"/>
          <a:stretch>
            <a:fillRect/>
          </a:stretch>
        </p:blipFill>
        <p:spPr>
          <a:xfrm>
            <a:off x="6493539" y="1270746"/>
            <a:ext cx="4724082" cy="4920012"/>
          </a:xfrm>
          <a:prstGeom prst="rect">
            <a:avLst/>
          </a:prstGeom>
          <a:ln>
            <a:solidFill>
              <a:schemeClr val="tx1"/>
            </a:solidFill>
          </a:ln>
        </p:spPr>
      </p:pic>
    </p:spTree>
    <p:extLst>
      <p:ext uri="{BB962C8B-B14F-4D97-AF65-F5344CB8AC3E}">
        <p14:creationId xmlns:p14="http://schemas.microsoft.com/office/powerpoint/2010/main" val="41117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1" y="0"/>
            <a:ext cx="7728504" cy="1325563"/>
          </a:xfrm>
        </p:spPr>
        <p:txBody>
          <a:bodyPr>
            <a:normAutofit fontScale="90000"/>
          </a:bodyPr>
          <a:lstStyle/>
          <a:p>
            <a:r>
              <a:rPr lang="en-US" dirty="0"/>
              <a:t>Empirical pattern: initial extremity predicts size of opinion shift</a:t>
            </a:r>
          </a:p>
        </p:txBody>
      </p:sp>
      <p:sp>
        <p:nvSpPr>
          <p:cNvPr id="92" name="TextBox 91">
            <a:extLst>
              <a:ext uri="{FF2B5EF4-FFF2-40B4-BE49-F238E27FC236}">
                <a16:creationId xmlns:a16="http://schemas.microsoft.com/office/drawing/2014/main" id="{8799DE9D-53EB-3E46-830D-D047D32C8715}"/>
              </a:ext>
            </a:extLst>
          </p:cNvPr>
          <p:cNvSpPr txBox="1"/>
          <p:nvPr/>
        </p:nvSpPr>
        <p:spPr>
          <a:xfrm>
            <a:off x="7812852" y="115569"/>
            <a:ext cx="4379148" cy="738664"/>
          </a:xfrm>
          <a:prstGeom prst="rect">
            <a:avLst/>
          </a:prstGeom>
          <a:noFill/>
        </p:spPr>
        <p:txBody>
          <a:bodyPr wrap="square" rtlCol="0">
            <a:spAutoFit/>
          </a:bodyPr>
          <a:lstStyle/>
          <a:p>
            <a:pPr marL="304800" indent="-304800"/>
            <a:r>
              <a:rPr lang="en-US" sz="1050" dirty="0" err="1"/>
              <a:t>Teger</a:t>
            </a:r>
            <a:r>
              <a:rPr lang="en-US" sz="1050" dirty="0"/>
              <a:t>, A. I., &amp; Pruitt, D. G. (1967). Components of group risk taking. </a:t>
            </a:r>
            <a:r>
              <a:rPr lang="en-US" sz="1050" i="1" dirty="0"/>
              <a:t>Journal of Experimental Social Psychology</a:t>
            </a:r>
            <a:r>
              <a:rPr lang="en-US" sz="1050" dirty="0"/>
              <a:t>, </a:t>
            </a:r>
            <a:r>
              <a:rPr lang="en-US" sz="1050" i="1" dirty="0"/>
              <a:t>3</a:t>
            </a:r>
            <a:r>
              <a:rPr lang="en-US" sz="1050" dirty="0"/>
              <a:t>(2), 189–205. </a:t>
            </a:r>
          </a:p>
          <a:p>
            <a:pPr marL="304800" indent="-304800"/>
            <a:r>
              <a:rPr lang="en-US" sz="1050" dirty="0">
                <a:effectLst/>
              </a:rPr>
              <a:t>Myers, D. G., &amp; </a:t>
            </a:r>
            <a:r>
              <a:rPr lang="en-US" sz="1050" dirty="0" err="1">
                <a:effectLst/>
              </a:rPr>
              <a:t>Arenson</a:t>
            </a:r>
            <a:r>
              <a:rPr lang="en-US" sz="1050" dirty="0">
                <a:effectLst/>
              </a:rPr>
              <a:t>, S. J. (1972). Enhancement of Dominant Risk Tendencies in Group Discussion. </a:t>
            </a:r>
            <a:r>
              <a:rPr lang="en-US" sz="1050" i="1" dirty="0">
                <a:effectLst/>
              </a:rPr>
              <a:t>Psychological Reports</a:t>
            </a:r>
            <a:r>
              <a:rPr lang="en-US" sz="1050" dirty="0">
                <a:effectLst/>
              </a:rPr>
              <a:t>, </a:t>
            </a:r>
            <a:r>
              <a:rPr lang="en-US" sz="1050" i="1" dirty="0">
                <a:effectLst/>
              </a:rPr>
              <a:t>30</a:t>
            </a:r>
            <a:r>
              <a:rPr lang="en-US" sz="1050" dirty="0">
                <a:effectLst/>
              </a:rPr>
              <a:t>(2), 615–623. </a:t>
            </a:r>
          </a:p>
        </p:txBody>
      </p:sp>
      <p:grpSp>
        <p:nvGrpSpPr>
          <p:cNvPr id="8" name="Group 7">
            <a:extLst>
              <a:ext uri="{FF2B5EF4-FFF2-40B4-BE49-F238E27FC236}">
                <a16:creationId xmlns:a16="http://schemas.microsoft.com/office/drawing/2014/main" id="{6567A4F9-BCA5-034D-9A0E-106CB7A0358F}"/>
              </a:ext>
            </a:extLst>
          </p:cNvPr>
          <p:cNvGrpSpPr/>
          <p:nvPr/>
        </p:nvGrpSpPr>
        <p:grpSpPr>
          <a:xfrm>
            <a:off x="812103" y="1898521"/>
            <a:ext cx="7832930" cy="4695240"/>
            <a:chOff x="2019154" y="2287104"/>
            <a:chExt cx="6013151" cy="3607260"/>
          </a:xfrm>
        </p:grpSpPr>
        <p:grpSp>
          <p:nvGrpSpPr>
            <p:cNvPr id="36" name="Group 35">
              <a:extLst>
                <a:ext uri="{FF2B5EF4-FFF2-40B4-BE49-F238E27FC236}">
                  <a16:creationId xmlns:a16="http://schemas.microsoft.com/office/drawing/2014/main" id="{5FBBE97D-CE7D-D74E-AFB7-853B3598CC47}"/>
                </a:ext>
              </a:extLst>
            </p:cNvPr>
            <p:cNvGrpSpPr/>
            <p:nvPr/>
          </p:nvGrpSpPr>
          <p:grpSpPr>
            <a:xfrm>
              <a:off x="2019154" y="2287104"/>
              <a:ext cx="6013151" cy="3607260"/>
              <a:chOff x="-1054856" y="2555446"/>
              <a:chExt cx="7419794" cy="4451099"/>
            </a:xfrm>
          </p:grpSpPr>
          <p:sp>
            <p:nvSpPr>
              <p:cNvPr id="85" name="Rectangle 84">
                <a:extLst>
                  <a:ext uri="{FF2B5EF4-FFF2-40B4-BE49-F238E27FC236}">
                    <a16:creationId xmlns:a16="http://schemas.microsoft.com/office/drawing/2014/main" id="{4E2A49AD-F8ED-1348-B051-CBF0EC57F8D3}"/>
                  </a:ext>
                </a:extLst>
              </p:cNvPr>
              <p:cNvSpPr/>
              <p:nvPr/>
            </p:nvSpPr>
            <p:spPr>
              <a:xfrm>
                <a:off x="1140360" y="2881364"/>
                <a:ext cx="2320816" cy="711214"/>
              </a:xfrm>
              <a:prstGeom prst="rect">
                <a:avLst/>
              </a:prstGeom>
              <a:solidFill>
                <a:schemeClr val="bg1">
                  <a:lumMod val="9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7" name="Straight Connector 36">
                <a:extLst>
                  <a:ext uri="{FF2B5EF4-FFF2-40B4-BE49-F238E27FC236}">
                    <a16:creationId xmlns:a16="http://schemas.microsoft.com/office/drawing/2014/main" id="{344E132E-B534-C741-96B1-CED48FA5C065}"/>
                  </a:ext>
                </a:extLst>
              </p:cNvPr>
              <p:cNvCxnSpPr>
                <a:cxnSpLocks/>
              </p:cNvCxnSpPr>
              <p:nvPr/>
            </p:nvCxnSpPr>
            <p:spPr>
              <a:xfrm flipV="1">
                <a:off x="1201733" y="3613984"/>
                <a:ext cx="3815435" cy="2170573"/>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8" name="Group 37">
                <a:extLst>
                  <a:ext uri="{FF2B5EF4-FFF2-40B4-BE49-F238E27FC236}">
                    <a16:creationId xmlns:a16="http://schemas.microsoft.com/office/drawing/2014/main" id="{CD9F5589-8E76-5840-AA98-E6006F61D797}"/>
                  </a:ext>
                </a:extLst>
              </p:cNvPr>
              <p:cNvGrpSpPr/>
              <p:nvPr/>
            </p:nvGrpSpPr>
            <p:grpSpPr>
              <a:xfrm>
                <a:off x="800591" y="2555446"/>
                <a:ext cx="5564347" cy="4451099"/>
                <a:chOff x="7602265" y="2075208"/>
                <a:chExt cx="5407404" cy="4325556"/>
              </a:xfrm>
            </p:grpSpPr>
            <p:cxnSp>
              <p:nvCxnSpPr>
                <p:cNvPr id="89" name="Straight Arrow Connector 88">
                  <a:extLst>
                    <a:ext uri="{FF2B5EF4-FFF2-40B4-BE49-F238E27FC236}">
                      <a16:creationId xmlns:a16="http://schemas.microsoft.com/office/drawing/2014/main" id="{AC863B20-3766-C547-9A8D-D9749CE37DAE}"/>
                    </a:ext>
                  </a:extLst>
                </p:cNvPr>
                <p:cNvCxnSpPr>
                  <a:cxnSpLocks/>
                </p:cNvCxnSpPr>
                <p:nvPr/>
              </p:nvCxnSpPr>
              <p:spPr>
                <a:xfrm flipV="1">
                  <a:off x="7811507" y="2075208"/>
                  <a:ext cx="0" cy="37443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2E3AD00B-D134-4A44-A63A-9DAE669701A9}"/>
                    </a:ext>
                  </a:extLst>
                </p:cNvPr>
                <p:cNvCxnSpPr>
                  <a:cxnSpLocks/>
                </p:cNvCxnSpPr>
                <p:nvPr/>
              </p:nvCxnSpPr>
              <p:spPr>
                <a:xfrm>
                  <a:off x="7602265" y="5649736"/>
                  <a:ext cx="492838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506CD8FA-70F8-D147-A05C-F28A0B62A813}"/>
                    </a:ext>
                  </a:extLst>
                </p:cNvPr>
                <p:cNvSpPr txBox="1"/>
                <p:nvPr/>
              </p:nvSpPr>
              <p:spPr>
                <a:xfrm>
                  <a:off x="11322271" y="5832483"/>
                  <a:ext cx="1687398" cy="568281"/>
                </a:xfrm>
                <a:prstGeom prst="rect">
                  <a:avLst/>
                </a:prstGeom>
                <a:noFill/>
              </p:spPr>
              <p:txBody>
                <a:bodyPr wrap="none" rtlCol="0">
                  <a:spAutoFit/>
                </a:bodyPr>
                <a:lstStyle/>
                <a:p>
                  <a:r>
                    <a:rPr lang="en-US" sz="1600" b="1" dirty="0"/>
                    <a:t>Initial average </a:t>
                  </a:r>
                </a:p>
                <a:p>
                  <a:r>
                    <a:rPr lang="en-US" sz="1600" b="1" dirty="0"/>
                    <a:t>group extremity</a:t>
                  </a:r>
                </a:p>
              </p:txBody>
            </p:sp>
          </p:grpSp>
          <p:sp>
            <p:nvSpPr>
              <p:cNvPr id="39" name="Oval 38">
                <a:extLst>
                  <a:ext uri="{FF2B5EF4-FFF2-40B4-BE49-F238E27FC236}">
                    <a16:creationId xmlns:a16="http://schemas.microsoft.com/office/drawing/2014/main" id="{551CD1CE-8D74-124D-85BC-7D756FC5058E}"/>
                  </a:ext>
                </a:extLst>
              </p:cNvPr>
              <p:cNvSpPr/>
              <p:nvPr/>
            </p:nvSpPr>
            <p:spPr>
              <a:xfrm flipH="1">
                <a:off x="1499816" y="581717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40" name="Oval 39">
                <a:extLst>
                  <a:ext uri="{FF2B5EF4-FFF2-40B4-BE49-F238E27FC236}">
                    <a16:creationId xmlns:a16="http://schemas.microsoft.com/office/drawing/2014/main" id="{56DDF413-EF69-AF40-8582-D2F08E251168}"/>
                  </a:ext>
                </a:extLst>
              </p:cNvPr>
              <p:cNvSpPr/>
              <p:nvPr/>
            </p:nvSpPr>
            <p:spPr>
              <a:xfrm flipH="1">
                <a:off x="2292412" y="42419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41" name="TextBox 40">
                <a:extLst>
                  <a:ext uri="{FF2B5EF4-FFF2-40B4-BE49-F238E27FC236}">
                    <a16:creationId xmlns:a16="http://schemas.microsoft.com/office/drawing/2014/main" id="{60680B15-C814-9746-AD84-6358FAF09BCD}"/>
                  </a:ext>
                </a:extLst>
              </p:cNvPr>
              <p:cNvSpPr txBox="1"/>
              <p:nvPr/>
            </p:nvSpPr>
            <p:spPr>
              <a:xfrm>
                <a:off x="-1054856" y="4023934"/>
                <a:ext cx="2171670" cy="338554"/>
              </a:xfrm>
              <a:prstGeom prst="rect">
                <a:avLst/>
              </a:prstGeom>
              <a:noFill/>
            </p:spPr>
            <p:txBody>
              <a:bodyPr wrap="square" rtlCol="0">
                <a:spAutoFit/>
              </a:bodyPr>
              <a:lstStyle/>
              <a:p>
                <a:pPr algn="ctr"/>
                <a:r>
                  <a:rPr lang="en-US" sz="1600" b="1" dirty="0"/>
                  <a:t>Opinion shift</a:t>
                </a:r>
              </a:p>
            </p:txBody>
          </p:sp>
          <p:sp>
            <p:nvSpPr>
              <p:cNvPr id="42" name="Oval 41">
                <a:extLst>
                  <a:ext uri="{FF2B5EF4-FFF2-40B4-BE49-F238E27FC236}">
                    <a16:creationId xmlns:a16="http://schemas.microsoft.com/office/drawing/2014/main" id="{6F8145DA-CA17-204A-AEE9-598DE595F1DF}"/>
                  </a:ext>
                </a:extLst>
              </p:cNvPr>
              <p:cNvSpPr/>
              <p:nvPr/>
            </p:nvSpPr>
            <p:spPr>
              <a:xfrm flipH="1">
                <a:off x="2289708" y="55154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43" name="Oval 42">
                <a:extLst>
                  <a:ext uri="{FF2B5EF4-FFF2-40B4-BE49-F238E27FC236}">
                    <a16:creationId xmlns:a16="http://schemas.microsoft.com/office/drawing/2014/main" id="{F885FC08-1997-8B40-BEAD-29E1537850F3}"/>
                  </a:ext>
                </a:extLst>
              </p:cNvPr>
              <p:cNvSpPr/>
              <p:nvPr/>
            </p:nvSpPr>
            <p:spPr>
              <a:xfrm flipH="1">
                <a:off x="3366661" y="4390351"/>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77" name="Oval 76">
                <a:extLst>
                  <a:ext uri="{FF2B5EF4-FFF2-40B4-BE49-F238E27FC236}">
                    <a16:creationId xmlns:a16="http://schemas.microsoft.com/office/drawing/2014/main" id="{557285E6-5E10-E64A-9442-51DB02F2E94C}"/>
                  </a:ext>
                </a:extLst>
              </p:cNvPr>
              <p:cNvSpPr/>
              <p:nvPr/>
            </p:nvSpPr>
            <p:spPr>
              <a:xfrm flipH="1">
                <a:off x="1618841" y="486099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78" name="Oval 77">
                <a:extLst>
                  <a:ext uri="{FF2B5EF4-FFF2-40B4-BE49-F238E27FC236}">
                    <a16:creationId xmlns:a16="http://schemas.microsoft.com/office/drawing/2014/main" id="{ECDBE1B8-E013-8D42-AD9C-0453723560FB}"/>
                  </a:ext>
                </a:extLst>
              </p:cNvPr>
              <p:cNvSpPr/>
              <p:nvPr/>
            </p:nvSpPr>
            <p:spPr>
              <a:xfrm flipH="1">
                <a:off x="2958746" y="4605971"/>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79" name="Oval 78">
                <a:extLst>
                  <a:ext uri="{FF2B5EF4-FFF2-40B4-BE49-F238E27FC236}">
                    <a16:creationId xmlns:a16="http://schemas.microsoft.com/office/drawing/2014/main" id="{204E0949-8AA2-A243-9195-6F5602628159}"/>
                  </a:ext>
                </a:extLst>
              </p:cNvPr>
              <p:cNvSpPr/>
              <p:nvPr/>
            </p:nvSpPr>
            <p:spPr>
              <a:xfrm flipH="1">
                <a:off x="3647001" y="3594183"/>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0" name="Oval 79">
                <a:extLst>
                  <a:ext uri="{FF2B5EF4-FFF2-40B4-BE49-F238E27FC236}">
                    <a16:creationId xmlns:a16="http://schemas.microsoft.com/office/drawing/2014/main" id="{001CAEA7-AA2E-B84E-BD01-3F0BE908FC93}"/>
                  </a:ext>
                </a:extLst>
              </p:cNvPr>
              <p:cNvSpPr/>
              <p:nvPr/>
            </p:nvSpPr>
            <p:spPr>
              <a:xfrm flipH="1">
                <a:off x="4122705" y="4349386"/>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1" name="Oval 80">
                <a:extLst>
                  <a:ext uri="{FF2B5EF4-FFF2-40B4-BE49-F238E27FC236}">
                    <a16:creationId xmlns:a16="http://schemas.microsoft.com/office/drawing/2014/main" id="{0C3CEC77-71CF-6449-AF6E-E81ED351708D}"/>
                  </a:ext>
                </a:extLst>
              </p:cNvPr>
              <p:cNvSpPr/>
              <p:nvPr/>
            </p:nvSpPr>
            <p:spPr>
              <a:xfrm flipH="1">
                <a:off x="2319069" y="4697644"/>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2" name="Oval 81">
                <a:extLst>
                  <a:ext uri="{FF2B5EF4-FFF2-40B4-BE49-F238E27FC236}">
                    <a16:creationId xmlns:a16="http://schemas.microsoft.com/office/drawing/2014/main" id="{5E9F0F0B-D855-EB48-A662-1AD98505AFEB}"/>
                  </a:ext>
                </a:extLst>
              </p:cNvPr>
              <p:cNvSpPr/>
              <p:nvPr/>
            </p:nvSpPr>
            <p:spPr>
              <a:xfrm flipH="1">
                <a:off x="2849223" y="5297889"/>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3" name="Oval 82">
                <a:extLst>
                  <a:ext uri="{FF2B5EF4-FFF2-40B4-BE49-F238E27FC236}">
                    <a16:creationId xmlns:a16="http://schemas.microsoft.com/office/drawing/2014/main" id="{357892E1-3CE9-5645-8D67-8A29AAC61B9C}"/>
                  </a:ext>
                </a:extLst>
              </p:cNvPr>
              <p:cNvSpPr/>
              <p:nvPr/>
            </p:nvSpPr>
            <p:spPr>
              <a:xfrm flipH="1">
                <a:off x="4249463" y="3580188"/>
                <a:ext cx="10820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4" name="Oval 83">
                <a:extLst>
                  <a:ext uri="{FF2B5EF4-FFF2-40B4-BE49-F238E27FC236}">
                    <a16:creationId xmlns:a16="http://schemas.microsoft.com/office/drawing/2014/main" id="{457C35DE-3F1E-3644-9D73-D9C0DD9B78D6}"/>
                  </a:ext>
                </a:extLst>
              </p:cNvPr>
              <p:cNvSpPr/>
              <p:nvPr/>
            </p:nvSpPr>
            <p:spPr>
              <a:xfrm flipH="1">
                <a:off x="1328290" y="3074265"/>
                <a:ext cx="110570" cy="100519"/>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a:p>
            </p:txBody>
          </p:sp>
          <p:sp>
            <p:nvSpPr>
              <p:cNvPr id="86" name="TextBox 85">
                <a:extLst>
                  <a:ext uri="{FF2B5EF4-FFF2-40B4-BE49-F238E27FC236}">
                    <a16:creationId xmlns:a16="http://schemas.microsoft.com/office/drawing/2014/main" id="{E102A8DB-FE0F-8E40-9DF2-68C1214C4ADA}"/>
                  </a:ext>
                </a:extLst>
              </p:cNvPr>
              <p:cNvSpPr txBox="1"/>
              <p:nvPr/>
            </p:nvSpPr>
            <p:spPr>
              <a:xfrm>
                <a:off x="1643667" y="2957944"/>
                <a:ext cx="1758675" cy="350128"/>
              </a:xfrm>
              <a:prstGeom prst="rect">
                <a:avLst/>
              </a:prstGeom>
              <a:noFill/>
            </p:spPr>
            <p:txBody>
              <a:bodyPr wrap="none" rtlCol="0">
                <a:spAutoFit/>
              </a:bodyPr>
              <a:lstStyle/>
              <a:p>
                <a:r>
                  <a:rPr lang="en-US" dirty="0"/>
                  <a:t>Single experiment</a:t>
                </a:r>
              </a:p>
            </p:txBody>
          </p:sp>
          <p:cxnSp>
            <p:nvCxnSpPr>
              <p:cNvPr id="87" name="Straight Connector 86">
                <a:extLst>
                  <a:ext uri="{FF2B5EF4-FFF2-40B4-BE49-F238E27FC236}">
                    <a16:creationId xmlns:a16="http://schemas.microsoft.com/office/drawing/2014/main" id="{87253F80-9398-3F4B-A7DE-05F8776230C2}"/>
                  </a:ext>
                </a:extLst>
              </p:cNvPr>
              <p:cNvCxnSpPr>
                <a:cxnSpLocks/>
              </p:cNvCxnSpPr>
              <p:nvPr/>
            </p:nvCxnSpPr>
            <p:spPr>
              <a:xfrm flipV="1">
                <a:off x="1260883" y="3409495"/>
                <a:ext cx="269137" cy="1"/>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8" name="TextBox 87">
                <a:extLst>
                  <a:ext uri="{FF2B5EF4-FFF2-40B4-BE49-F238E27FC236}">
                    <a16:creationId xmlns:a16="http://schemas.microsoft.com/office/drawing/2014/main" id="{3D5D9A05-9F9F-DA40-9D78-117F29D3C05E}"/>
                  </a:ext>
                </a:extLst>
              </p:cNvPr>
              <p:cNvSpPr txBox="1"/>
              <p:nvPr/>
            </p:nvSpPr>
            <p:spPr>
              <a:xfrm>
                <a:off x="1633777" y="3233315"/>
                <a:ext cx="686827" cy="350128"/>
              </a:xfrm>
              <a:prstGeom prst="rect">
                <a:avLst/>
              </a:prstGeom>
              <a:noFill/>
            </p:spPr>
            <p:txBody>
              <a:bodyPr wrap="none" rtlCol="0">
                <a:spAutoFit/>
              </a:bodyPr>
              <a:lstStyle/>
              <a:p>
                <a:r>
                  <a:rPr lang="en-US" dirty="0"/>
                  <a:t>Trend</a:t>
                </a:r>
              </a:p>
            </p:txBody>
          </p:sp>
        </p:grpSp>
        <p:sp>
          <p:nvSpPr>
            <p:cNvPr id="94" name="Oval 93">
              <a:extLst>
                <a:ext uri="{FF2B5EF4-FFF2-40B4-BE49-F238E27FC236}">
                  <a16:creationId xmlns:a16="http://schemas.microsoft.com/office/drawing/2014/main" id="{AC4863A6-C75E-0846-97A4-28F8AE52F878}"/>
                </a:ext>
              </a:extLst>
            </p:cNvPr>
            <p:cNvSpPr/>
            <p:nvPr/>
          </p:nvSpPr>
          <p:spPr>
            <a:xfrm flipH="1">
              <a:off x="6913169" y="34181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95" name="Oval 94">
              <a:extLst>
                <a:ext uri="{FF2B5EF4-FFF2-40B4-BE49-F238E27FC236}">
                  <a16:creationId xmlns:a16="http://schemas.microsoft.com/office/drawing/2014/main" id="{14BD367E-EE81-B54B-AEBA-24F57DFDA32D}"/>
                </a:ext>
              </a:extLst>
            </p:cNvPr>
            <p:cNvSpPr/>
            <p:nvPr/>
          </p:nvSpPr>
          <p:spPr>
            <a:xfrm flipH="1">
              <a:off x="7065569" y="35705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96" name="Oval 95">
              <a:extLst>
                <a:ext uri="{FF2B5EF4-FFF2-40B4-BE49-F238E27FC236}">
                  <a16:creationId xmlns:a16="http://schemas.microsoft.com/office/drawing/2014/main" id="{3663D121-3CF4-D745-A144-7CC4391B9F31}"/>
                </a:ext>
              </a:extLst>
            </p:cNvPr>
            <p:cNvSpPr/>
            <p:nvPr/>
          </p:nvSpPr>
          <p:spPr>
            <a:xfrm flipH="1">
              <a:off x="6717785" y="2672436"/>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grpSp>
    </p:spTree>
    <p:extLst>
      <p:ext uri="{BB962C8B-B14F-4D97-AF65-F5344CB8AC3E}">
        <p14:creationId xmlns:p14="http://schemas.microsoft.com/office/powerpoint/2010/main" val="2855259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15875"/>
            <a:ext cx="12192000" cy="1325563"/>
          </a:xfrm>
        </p:spPr>
        <p:txBody>
          <a:bodyPr>
            <a:normAutofit/>
          </a:bodyPr>
          <a:lstStyle/>
          <a:p>
            <a:r>
              <a:rPr lang="en-US" sz="4000" dirty="0"/>
              <a:t>Existing explanations of group polarization</a:t>
            </a:r>
          </a:p>
        </p:txBody>
      </p:sp>
      <p:sp>
        <p:nvSpPr>
          <p:cNvPr id="6" name="TextBox 5">
            <a:extLst>
              <a:ext uri="{FF2B5EF4-FFF2-40B4-BE49-F238E27FC236}">
                <a16:creationId xmlns:a16="http://schemas.microsoft.com/office/drawing/2014/main" id="{096668AF-2331-C64F-867D-E4596501F3A3}"/>
              </a:ext>
            </a:extLst>
          </p:cNvPr>
          <p:cNvSpPr txBox="1"/>
          <p:nvPr/>
        </p:nvSpPr>
        <p:spPr>
          <a:xfrm>
            <a:off x="408861" y="704112"/>
            <a:ext cx="3279359" cy="523220"/>
          </a:xfrm>
          <a:prstGeom prst="rect">
            <a:avLst/>
          </a:prstGeom>
          <a:noFill/>
        </p:spPr>
        <p:txBody>
          <a:bodyPr wrap="none" rtlCol="0">
            <a:spAutoFit/>
          </a:bodyPr>
          <a:lstStyle/>
          <a:p>
            <a:r>
              <a:rPr lang="en-US" sz="2800" u="sng" dirty="0"/>
              <a:t>1. Social comparisons</a:t>
            </a:r>
          </a:p>
        </p:txBody>
      </p:sp>
      <p:sp>
        <p:nvSpPr>
          <p:cNvPr id="7" name="TextBox 6">
            <a:extLst>
              <a:ext uri="{FF2B5EF4-FFF2-40B4-BE49-F238E27FC236}">
                <a16:creationId xmlns:a16="http://schemas.microsoft.com/office/drawing/2014/main" id="{336E017E-F7A9-0542-904E-D1E00CAF30B3}"/>
              </a:ext>
            </a:extLst>
          </p:cNvPr>
          <p:cNvSpPr txBox="1"/>
          <p:nvPr/>
        </p:nvSpPr>
        <p:spPr>
          <a:xfrm>
            <a:off x="458713" y="3755693"/>
            <a:ext cx="3179653" cy="523220"/>
          </a:xfrm>
          <a:prstGeom prst="rect">
            <a:avLst/>
          </a:prstGeom>
          <a:noFill/>
        </p:spPr>
        <p:txBody>
          <a:bodyPr wrap="none" rtlCol="0">
            <a:spAutoFit/>
          </a:bodyPr>
          <a:lstStyle/>
          <a:p>
            <a:r>
              <a:rPr lang="en-US" sz="2800" u="sng" dirty="0"/>
              <a:t>3. Self-categorization</a:t>
            </a:r>
          </a:p>
        </p:txBody>
      </p:sp>
      <p:sp>
        <p:nvSpPr>
          <p:cNvPr id="8" name="TextBox 7">
            <a:extLst>
              <a:ext uri="{FF2B5EF4-FFF2-40B4-BE49-F238E27FC236}">
                <a16:creationId xmlns:a16="http://schemas.microsoft.com/office/drawing/2014/main" id="{3502E792-FFC7-1846-8981-CE6101D710EE}"/>
              </a:ext>
            </a:extLst>
          </p:cNvPr>
          <p:cNvSpPr txBox="1"/>
          <p:nvPr/>
        </p:nvSpPr>
        <p:spPr>
          <a:xfrm>
            <a:off x="6254924" y="735288"/>
            <a:ext cx="3619132" cy="523220"/>
          </a:xfrm>
          <a:prstGeom prst="rect">
            <a:avLst/>
          </a:prstGeom>
          <a:noFill/>
        </p:spPr>
        <p:txBody>
          <a:bodyPr wrap="none" rtlCol="0">
            <a:spAutoFit/>
          </a:bodyPr>
          <a:lstStyle/>
          <a:p>
            <a:r>
              <a:rPr lang="en-US" sz="2800" u="sng" dirty="0"/>
              <a:t>2. Persuasive arguments</a:t>
            </a:r>
          </a:p>
        </p:txBody>
      </p:sp>
      <p:sp>
        <p:nvSpPr>
          <p:cNvPr id="9" name="TextBox 8">
            <a:extLst>
              <a:ext uri="{FF2B5EF4-FFF2-40B4-BE49-F238E27FC236}">
                <a16:creationId xmlns:a16="http://schemas.microsoft.com/office/drawing/2014/main" id="{7841186D-A18D-5E48-8547-D7ADC25A9C06}"/>
              </a:ext>
            </a:extLst>
          </p:cNvPr>
          <p:cNvSpPr txBox="1"/>
          <p:nvPr/>
        </p:nvSpPr>
        <p:spPr>
          <a:xfrm>
            <a:off x="5733429" y="3706581"/>
            <a:ext cx="4531490" cy="523220"/>
          </a:xfrm>
          <a:prstGeom prst="rect">
            <a:avLst/>
          </a:prstGeom>
          <a:noFill/>
        </p:spPr>
        <p:txBody>
          <a:bodyPr wrap="square" rtlCol="0">
            <a:spAutoFit/>
          </a:bodyPr>
          <a:lstStyle/>
          <a:p>
            <a:pPr algn="r"/>
            <a:r>
              <a:rPr lang="en-US" sz="2800" u="sng" dirty="0"/>
              <a:t>4. Social decision schemes</a:t>
            </a:r>
          </a:p>
        </p:txBody>
      </p:sp>
      <p:cxnSp>
        <p:nvCxnSpPr>
          <p:cNvPr id="11" name="Straight Connector 10">
            <a:extLst>
              <a:ext uri="{FF2B5EF4-FFF2-40B4-BE49-F238E27FC236}">
                <a16:creationId xmlns:a16="http://schemas.microsoft.com/office/drawing/2014/main" id="{E27BCD20-3B6A-874C-AE92-98FDEDAF9072}"/>
              </a:ext>
            </a:extLst>
          </p:cNvPr>
          <p:cNvCxnSpPr/>
          <p:nvPr/>
        </p:nvCxnSpPr>
        <p:spPr>
          <a:xfrm>
            <a:off x="577516" y="3724977"/>
            <a:ext cx="1135481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81DE1B1-8B44-3448-999A-2A6AACFD60DE}"/>
              </a:ext>
            </a:extLst>
          </p:cNvPr>
          <p:cNvCxnSpPr>
            <a:cxnSpLocks/>
          </p:cNvCxnSpPr>
          <p:nvPr/>
        </p:nvCxnSpPr>
        <p:spPr>
          <a:xfrm>
            <a:off x="6006164" y="1134752"/>
            <a:ext cx="0" cy="5516305"/>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07AF6D0-DF25-AF40-B46F-20B8FCDAC854}"/>
              </a:ext>
            </a:extLst>
          </p:cNvPr>
          <p:cNvSpPr txBox="1"/>
          <p:nvPr/>
        </p:nvSpPr>
        <p:spPr>
          <a:xfrm>
            <a:off x="6652735" y="1566450"/>
            <a:ext cx="4916831" cy="1938992"/>
          </a:xfrm>
          <a:prstGeom prst="rect">
            <a:avLst/>
          </a:prstGeom>
          <a:noFill/>
        </p:spPr>
        <p:txBody>
          <a:bodyPr wrap="square" rtlCol="0">
            <a:spAutoFit/>
          </a:bodyPr>
          <a:lstStyle/>
          <a:p>
            <a:pPr marL="342900" indent="-342900">
              <a:buFont typeface="+mj-lt"/>
              <a:buAutoNum type="arabicPeriod"/>
            </a:pPr>
            <a:r>
              <a:rPr lang="en-US" sz="2000" dirty="0"/>
              <a:t>Social influence occurs through the exchange of discrete “arguments” that do not change during discussion.</a:t>
            </a:r>
          </a:p>
          <a:p>
            <a:pPr marL="342900" indent="-342900">
              <a:buFont typeface="+mj-lt"/>
              <a:buAutoNum type="arabicPeriod"/>
            </a:pPr>
            <a:r>
              <a:rPr lang="en-US" sz="2000" dirty="0"/>
              <a:t>Group polarization happens because extremists know and use more arguments than moderates.</a:t>
            </a:r>
          </a:p>
        </p:txBody>
      </p:sp>
      <p:sp>
        <p:nvSpPr>
          <p:cNvPr id="4" name="TextBox 3">
            <a:extLst>
              <a:ext uri="{FF2B5EF4-FFF2-40B4-BE49-F238E27FC236}">
                <a16:creationId xmlns:a16="http://schemas.microsoft.com/office/drawing/2014/main" id="{76A86A5D-53A1-6C4C-9E68-3E1BE670D6D7}"/>
              </a:ext>
            </a:extLst>
          </p:cNvPr>
          <p:cNvSpPr txBox="1"/>
          <p:nvPr/>
        </p:nvSpPr>
        <p:spPr>
          <a:xfrm>
            <a:off x="622435" y="1459140"/>
            <a:ext cx="4737160" cy="2246769"/>
          </a:xfrm>
          <a:prstGeom prst="rect">
            <a:avLst/>
          </a:prstGeom>
          <a:noFill/>
        </p:spPr>
        <p:txBody>
          <a:bodyPr wrap="square" rtlCol="0">
            <a:spAutoFit/>
          </a:bodyPr>
          <a:lstStyle/>
          <a:p>
            <a:pPr marL="342900" indent="-342900">
              <a:buAutoNum type="arabicPeriod"/>
            </a:pPr>
            <a:r>
              <a:rPr lang="en-US" sz="2000" dirty="0"/>
              <a:t>People tend to underestimate the extremity of the group norm of what the socially appropriate opinion is. </a:t>
            </a:r>
          </a:p>
          <a:p>
            <a:pPr marL="342900" indent="-342900">
              <a:buAutoNum type="arabicPeriod"/>
            </a:pPr>
            <a:r>
              <a:rPr lang="en-US" sz="2000" dirty="0"/>
              <a:t>Group polarization occurs because the average participant realizes the norm is more extreme, they too become more extreme.</a:t>
            </a:r>
          </a:p>
        </p:txBody>
      </p:sp>
      <p:sp>
        <p:nvSpPr>
          <p:cNvPr id="38" name="TextBox 37">
            <a:extLst>
              <a:ext uri="{FF2B5EF4-FFF2-40B4-BE49-F238E27FC236}">
                <a16:creationId xmlns:a16="http://schemas.microsoft.com/office/drawing/2014/main" id="{71ED5E7D-D3A2-1B4F-9FB3-2907794F83EC}"/>
              </a:ext>
            </a:extLst>
          </p:cNvPr>
          <p:cNvSpPr txBox="1"/>
          <p:nvPr/>
        </p:nvSpPr>
        <p:spPr>
          <a:xfrm>
            <a:off x="577516" y="4523846"/>
            <a:ext cx="4645993" cy="2246769"/>
          </a:xfrm>
          <a:prstGeom prst="rect">
            <a:avLst/>
          </a:prstGeom>
          <a:noFill/>
        </p:spPr>
        <p:txBody>
          <a:bodyPr wrap="square" rtlCol="0">
            <a:spAutoFit/>
          </a:bodyPr>
          <a:lstStyle/>
          <a:p>
            <a:pPr marL="342900" indent="-342900">
              <a:buFont typeface="+mj-lt"/>
              <a:buAutoNum type="arabicPeriod"/>
            </a:pPr>
            <a:r>
              <a:rPr lang="en-US" sz="2000" dirty="0"/>
              <a:t>Participants are driven by desire to fit in to in-group, so they adjust their opinions in relation to an imagined out-group.</a:t>
            </a:r>
          </a:p>
          <a:p>
            <a:pPr marL="342900" indent="-342900">
              <a:buFont typeface="+mj-lt"/>
              <a:buAutoNum type="arabicPeriod"/>
            </a:pPr>
            <a:r>
              <a:rPr lang="en-US" sz="2000" dirty="0"/>
              <a:t>To do this people calculate a “meta-contrast ratio” and change their opinions to match that ratio.</a:t>
            </a:r>
          </a:p>
        </p:txBody>
      </p:sp>
      <p:sp>
        <p:nvSpPr>
          <p:cNvPr id="39" name="TextBox 38">
            <a:extLst>
              <a:ext uri="{FF2B5EF4-FFF2-40B4-BE49-F238E27FC236}">
                <a16:creationId xmlns:a16="http://schemas.microsoft.com/office/drawing/2014/main" id="{F0C2D059-27AC-3D4C-866B-909A4A6F81D8}"/>
              </a:ext>
            </a:extLst>
          </p:cNvPr>
          <p:cNvSpPr txBox="1"/>
          <p:nvPr/>
        </p:nvSpPr>
        <p:spPr>
          <a:xfrm>
            <a:off x="6652734" y="4500203"/>
            <a:ext cx="4780745" cy="2246769"/>
          </a:xfrm>
          <a:prstGeom prst="rect">
            <a:avLst/>
          </a:prstGeom>
          <a:noFill/>
        </p:spPr>
        <p:txBody>
          <a:bodyPr wrap="square" rtlCol="0">
            <a:spAutoFit/>
          </a:bodyPr>
          <a:lstStyle/>
          <a:p>
            <a:pPr marL="342900" indent="-342900">
              <a:buFont typeface="+mj-lt"/>
              <a:buAutoNum type="arabicPeriod"/>
            </a:pPr>
            <a:r>
              <a:rPr lang="en-US" sz="2000" dirty="0"/>
              <a:t>Participants are assumed to be one of a small set of problem solvers.</a:t>
            </a:r>
          </a:p>
          <a:p>
            <a:pPr marL="342900" indent="-342900">
              <a:buFont typeface="+mj-lt"/>
              <a:buAutoNum type="arabicPeriod"/>
            </a:pPr>
            <a:r>
              <a:rPr lang="en-US" sz="2000" dirty="0"/>
              <a:t>Groups assumed to have a collective strategy for problem solving.</a:t>
            </a:r>
          </a:p>
          <a:p>
            <a:pPr marL="342900" indent="-342900">
              <a:buFont typeface="+mj-lt"/>
              <a:buAutoNum type="arabicPeriod"/>
            </a:pPr>
            <a:r>
              <a:rPr lang="en-US" sz="2000" dirty="0"/>
              <a:t>Group polarization occurs because the group “social decision scheme” tends to weight extremist opinions more.</a:t>
            </a:r>
          </a:p>
        </p:txBody>
      </p:sp>
    </p:spTree>
    <p:extLst>
      <p:ext uri="{BB962C8B-B14F-4D97-AF65-F5344CB8AC3E}">
        <p14:creationId xmlns:p14="http://schemas.microsoft.com/office/powerpoint/2010/main" val="2608700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3" grpId="0"/>
      <p:bldP spid="4" grpId="0"/>
      <p:bldP spid="38" grpId="0"/>
      <p:bldP spid="3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15875"/>
            <a:ext cx="12192000" cy="1325563"/>
          </a:xfrm>
        </p:spPr>
        <p:txBody>
          <a:bodyPr>
            <a:normAutofit/>
          </a:bodyPr>
          <a:lstStyle/>
          <a:p>
            <a:r>
              <a:rPr lang="en-US" sz="4000" dirty="0"/>
              <a:t>Existing explanations of group polarization</a:t>
            </a:r>
          </a:p>
        </p:txBody>
      </p:sp>
      <p:sp>
        <p:nvSpPr>
          <p:cNvPr id="6" name="TextBox 5">
            <a:extLst>
              <a:ext uri="{FF2B5EF4-FFF2-40B4-BE49-F238E27FC236}">
                <a16:creationId xmlns:a16="http://schemas.microsoft.com/office/drawing/2014/main" id="{096668AF-2331-C64F-867D-E4596501F3A3}"/>
              </a:ext>
            </a:extLst>
          </p:cNvPr>
          <p:cNvSpPr txBox="1"/>
          <p:nvPr/>
        </p:nvSpPr>
        <p:spPr>
          <a:xfrm>
            <a:off x="408861" y="704112"/>
            <a:ext cx="3279359" cy="523220"/>
          </a:xfrm>
          <a:prstGeom prst="rect">
            <a:avLst/>
          </a:prstGeom>
          <a:noFill/>
        </p:spPr>
        <p:txBody>
          <a:bodyPr wrap="none" rtlCol="0">
            <a:spAutoFit/>
          </a:bodyPr>
          <a:lstStyle/>
          <a:p>
            <a:r>
              <a:rPr lang="en-US" sz="2800" u="sng" dirty="0"/>
              <a:t>1. Social comparisons</a:t>
            </a:r>
          </a:p>
        </p:txBody>
      </p:sp>
      <p:sp>
        <p:nvSpPr>
          <p:cNvPr id="7" name="TextBox 6">
            <a:extLst>
              <a:ext uri="{FF2B5EF4-FFF2-40B4-BE49-F238E27FC236}">
                <a16:creationId xmlns:a16="http://schemas.microsoft.com/office/drawing/2014/main" id="{336E017E-F7A9-0542-904E-D1E00CAF30B3}"/>
              </a:ext>
            </a:extLst>
          </p:cNvPr>
          <p:cNvSpPr txBox="1"/>
          <p:nvPr/>
        </p:nvSpPr>
        <p:spPr>
          <a:xfrm>
            <a:off x="458713" y="3755693"/>
            <a:ext cx="3179653" cy="523220"/>
          </a:xfrm>
          <a:prstGeom prst="rect">
            <a:avLst/>
          </a:prstGeom>
          <a:noFill/>
        </p:spPr>
        <p:txBody>
          <a:bodyPr wrap="none" rtlCol="0">
            <a:spAutoFit/>
          </a:bodyPr>
          <a:lstStyle/>
          <a:p>
            <a:r>
              <a:rPr lang="en-US" sz="2800" u="sng" dirty="0"/>
              <a:t>3. Self-categorization</a:t>
            </a:r>
          </a:p>
        </p:txBody>
      </p:sp>
      <p:sp>
        <p:nvSpPr>
          <p:cNvPr id="8" name="TextBox 7">
            <a:extLst>
              <a:ext uri="{FF2B5EF4-FFF2-40B4-BE49-F238E27FC236}">
                <a16:creationId xmlns:a16="http://schemas.microsoft.com/office/drawing/2014/main" id="{3502E792-FFC7-1846-8981-CE6101D710EE}"/>
              </a:ext>
            </a:extLst>
          </p:cNvPr>
          <p:cNvSpPr txBox="1"/>
          <p:nvPr/>
        </p:nvSpPr>
        <p:spPr>
          <a:xfrm>
            <a:off x="6254924" y="735288"/>
            <a:ext cx="3619132" cy="523220"/>
          </a:xfrm>
          <a:prstGeom prst="rect">
            <a:avLst/>
          </a:prstGeom>
          <a:noFill/>
        </p:spPr>
        <p:txBody>
          <a:bodyPr wrap="none" rtlCol="0">
            <a:spAutoFit/>
          </a:bodyPr>
          <a:lstStyle/>
          <a:p>
            <a:r>
              <a:rPr lang="en-US" sz="2800" u="sng" dirty="0"/>
              <a:t>2. Persuasive arguments</a:t>
            </a:r>
          </a:p>
        </p:txBody>
      </p:sp>
      <p:sp>
        <p:nvSpPr>
          <p:cNvPr id="9" name="TextBox 8">
            <a:extLst>
              <a:ext uri="{FF2B5EF4-FFF2-40B4-BE49-F238E27FC236}">
                <a16:creationId xmlns:a16="http://schemas.microsoft.com/office/drawing/2014/main" id="{7841186D-A18D-5E48-8547-D7ADC25A9C06}"/>
              </a:ext>
            </a:extLst>
          </p:cNvPr>
          <p:cNvSpPr txBox="1"/>
          <p:nvPr/>
        </p:nvSpPr>
        <p:spPr>
          <a:xfrm>
            <a:off x="5733429" y="3706581"/>
            <a:ext cx="4531490" cy="523220"/>
          </a:xfrm>
          <a:prstGeom prst="rect">
            <a:avLst/>
          </a:prstGeom>
          <a:noFill/>
        </p:spPr>
        <p:txBody>
          <a:bodyPr wrap="square" rtlCol="0">
            <a:spAutoFit/>
          </a:bodyPr>
          <a:lstStyle/>
          <a:p>
            <a:pPr algn="r"/>
            <a:r>
              <a:rPr lang="en-US" sz="2800" u="sng" dirty="0"/>
              <a:t>4. Social decision schemes</a:t>
            </a:r>
          </a:p>
        </p:txBody>
      </p:sp>
      <p:cxnSp>
        <p:nvCxnSpPr>
          <p:cNvPr id="11" name="Straight Connector 10">
            <a:extLst>
              <a:ext uri="{FF2B5EF4-FFF2-40B4-BE49-F238E27FC236}">
                <a16:creationId xmlns:a16="http://schemas.microsoft.com/office/drawing/2014/main" id="{E27BCD20-3B6A-874C-AE92-98FDEDAF9072}"/>
              </a:ext>
            </a:extLst>
          </p:cNvPr>
          <p:cNvCxnSpPr/>
          <p:nvPr/>
        </p:nvCxnSpPr>
        <p:spPr>
          <a:xfrm>
            <a:off x="577516" y="3724977"/>
            <a:ext cx="1135481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81DE1B1-8B44-3448-999A-2A6AACFD60DE}"/>
              </a:ext>
            </a:extLst>
          </p:cNvPr>
          <p:cNvCxnSpPr>
            <a:cxnSpLocks/>
          </p:cNvCxnSpPr>
          <p:nvPr/>
        </p:nvCxnSpPr>
        <p:spPr>
          <a:xfrm>
            <a:off x="6006164" y="1134752"/>
            <a:ext cx="0" cy="5516305"/>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07AF6D0-DF25-AF40-B46F-20B8FCDAC854}"/>
              </a:ext>
            </a:extLst>
          </p:cNvPr>
          <p:cNvSpPr txBox="1"/>
          <p:nvPr/>
        </p:nvSpPr>
        <p:spPr>
          <a:xfrm>
            <a:off x="6652735" y="1566450"/>
            <a:ext cx="4916831" cy="1938992"/>
          </a:xfrm>
          <a:prstGeom prst="rect">
            <a:avLst/>
          </a:prstGeom>
          <a:noFill/>
        </p:spPr>
        <p:txBody>
          <a:bodyPr wrap="square" rtlCol="0">
            <a:spAutoFit/>
          </a:bodyPr>
          <a:lstStyle/>
          <a:p>
            <a:pPr marL="342900" indent="-342900">
              <a:buFont typeface="+mj-lt"/>
              <a:buAutoNum type="arabicPeriod"/>
            </a:pPr>
            <a:r>
              <a:rPr lang="en-US" sz="2000" dirty="0"/>
              <a:t>Social influence occurs through the exchange of discrete “arguments” that do not change during discussion.</a:t>
            </a:r>
          </a:p>
          <a:p>
            <a:pPr marL="342900" indent="-342900">
              <a:buFont typeface="+mj-lt"/>
              <a:buAutoNum type="arabicPeriod"/>
            </a:pPr>
            <a:r>
              <a:rPr lang="en-US" sz="2000" dirty="0"/>
              <a:t>Group polarization happens because extremists know and use more arguments than moderates.</a:t>
            </a:r>
          </a:p>
        </p:txBody>
      </p:sp>
      <p:sp>
        <p:nvSpPr>
          <p:cNvPr id="4" name="TextBox 3">
            <a:extLst>
              <a:ext uri="{FF2B5EF4-FFF2-40B4-BE49-F238E27FC236}">
                <a16:creationId xmlns:a16="http://schemas.microsoft.com/office/drawing/2014/main" id="{76A86A5D-53A1-6C4C-9E68-3E1BE670D6D7}"/>
              </a:ext>
            </a:extLst>
          </p:cNvPr>
          <p:cNvSpPr txBox="1"/>
          <p:nvPr/>
        </p:nvSpPr>
        <p:spPr>
          <a:xfrm>
            <a:off x="622435" y="1459140"/>
            <a:ext cx="4737160" cy="2246769"/>
          </a:xfrm>
          <a:prstGeom prst="rect">
            <a:avLst/>
          </a:prstGeom>
          <a:noFill/>
        </p:spPr>
        <p:txBody>
          <a:bodyPr wrap="square" rtlCol="0">
            <a:spAutoFit/>
          </a:bodyPr>
          <a:lstStyle/>
          <a:p>
            <a:pPr marL="342900" indent="-342900">
              <a:buAutoNum type="arabicPeriod"/>
            </a:pPr>
            <a:r>
              <a:rPr lang="en-US" sz="2000" dirty="0"/>
              <a:t>People tend to underestimate the extremity of the group norm of what the socially appropriate opinion is. </a:t>
            </a:r>
          </a:p>
          <a:p>
            <a:pPr marL="342900" indent="-342900">
              <a:buAutoNum type="arabicPeriod"/>
            </a:pPr>
            <a:r>
              <a:rPr lang="en-US" sz="2000" dirty="0"/>
              <a:t>Group polarization occurs because the average participant realizes the norm is more extreme, they too become more extreme.</a:t>
            </a:r>
          </a:p>
        </p:txBody>
      </p:sp>
      <p:sp>
        <p:nvSpPr>
          <p:cNvPr id="38" name="TextBox 37">
            <a:extLst>
              <a:ext uri="{FF2B5EF4-FFF2-40B4-BE49-F238E27FC236}">
                <a16:creationId xmlns:a16="http://schemas.microsoft.com/office/drawing/2014/main" id="{71ED5E7D-D3A2-1B4F-9FB3-2907794F83EC}"/>
              </a:ext>
            </a:extLst>
          </p:cNvPr>
          <p:cNvSpPr txBox="1"/>
          <p:nvPr/>
        </p:nvSpPr>
        <p:spPr>
          <a:xfrm>
            <a:off x="577516" y="4523846"/>
            <a:ext cx="4645993" cy="2246769"/>
          </a:xfrm>
          <a:prstGeom prst="rect">
            <a:avLst/>
          </a:prstGeom>
          <a:noFill/>
        </p:spPr>
        <p:txBody>
          <a:bodyPr wrap="square" rtlCol="0">
            <a:spAutoFit/>
          </a:bodyPr>
          <a:lstStyle/>
          <a:p>
            <a:pPr marL="342900" indent="-342900">
              <a:buFont typeface="+mj-lt"/>
              <a:buAutoNum type="arabicPeriod"/>
            </a:pPr>
            <a:r>
              <a:rPr lang="en-US" sz="2000" dirty="0"/>
              <a:t>Participants are driven by desire to fit in to in-group, so they adjust their opinions in relation to an imagined out-group.</a:t>
            </a:r>
          </a:p>
          <a:p>
            <a:pPr marL="342900" indent="-342900">
              <a:buFont typeface="+mj-lt"/>
              <a:buAutoNum type="arabicPeriod"/>
            </a:pPr>
            <a:r>
              <a:rPr lang="en-US" sz="2000" dirty="0"/>
              <a:t>To do this people calculate a “meta-contrast ratio” and change their opinions to match that ratio.</a:t>
            </a:r>
          </a:p>
        </p:txBody>
      </p:sp>
      <p:sp>
        <p:nvSpPr>
          <p:cNvPr id="39" name="TextBox 38">
            <a:extLst>
              <a:ext uri="{FF2B5EF4-FFF2-40B4-BE49-F238E27FC236}">
                <a16:creationId xmlns:a16="http://schemas.microsoft.com/office/drawing/2014/main" id="{F0C2D059-27AC-3D4C-866B-909A4A6F81D8}"/>
              </a:ext>
            </a:extLst>
          </p:cNvPr>
          <p:cNvSpPr txBox="1"/>
          <p:nvPr/>
        </p:nvSpPr>
        <p:spPr>
          <a:xfrm>
            <a:off x="6652734" y="4500203"/>
            <a:ext cx="4780745" cy="1938992"/>
          </a:xfrm>
          <a:prstGeom prst="rect">
            <a:avLst/>
          </a:prstGeom>
          <a:noFill/>
        </p:spPr>
        <p:txBody>
          <a:bodyPr wrap="square" rtlCol="0">
            <a:spAutoFit/>
          </a:bodyPr>
          <a:lstStyle/>
          <a:p>
            <a:pPr marL="342900" indent="-342900">
              <a:buFont typeface="+mj-lt"/>
              <a:buAutoNum type="arabicPeriod"/>
            </a:pPr>
            <a:r>
              <a:rPr lang="en-US" sz="2000" dirty="0"/>
              <a:t>Participants are assumed to be one of a small set of problem solvers.</a:t>
            </a:r>
          </a:p>
          <a:p>
            <a:pPr marL="342900" indent="-342900">
              <a:buFont typeface="+mj-lt"/>
              <a:buAutoNum type="arabicPeriod"/>
            </a:pPr>
            <a:r>
              <a:rPr lang="en-US" sz="2000" dirty="0"/>
              <a:t>Groups assumed to have a collective strategy for problem solving.</a:t>
            </a:r>
          </a:p>
          <a:p>
            <a:pPr marL="342900" indent="-342900">
              <a:buFont typeface="+mj-lt"/>
              <a:buAutoNum type="arabicPeriod"/>
            </a:pPr>
            <a:r>
              <a:rPr lang="en-US" sz="2000" dirty="0"/>
              <a:t>Group polarization occurs because the group “social decision scheme” favors </a:t>
            </a:r>
          </a:p>
        </p:txBody>
      </p:sp>
      <p:sp>
        <p:nvSpPr>
          <p:cNvPr id="5" name="TextBox 4">
            <a:extLst>
              <a:ext uri="{FF2B5EF4-FFF2-40B4-BE49-F238E27FC236}">
                <a16:creationId xmlns:a16="http://schemas.microsoft.com/office/drawing/2014/main" id="{03812EDC-5882-D747-BCD2-06BC62DF186F}"/>
              </a:ext>
            </a:extLst>
          </p:cNvPr>
          <p:cNvSpPr txBox="1"/>
          <p:nvPr/>
        </p:nvSpPr>
        <p:spPr>
          <a:xfrm>
            <a:off x="1495898" y="1755177"/>
            <a:ext cx="3014368" cy="1323439"/>
          </a:xfrm>
          <a:prstGeom prst="rect">
            <a:avLst/>
          </a:prstGeom>
          <a:solidFill>
            <a:schemeClr val="bg1">
              <a:lumMod val="85000"/>
            </a:schemeClr>
          </a:solidFill>
          <a:ln w="28575">
            <a:solidFill>
              <a:srgbClr val="C00000"/>
            </a:solidFill>
          </a:ln>
        </p:spPr>
        <p:txBody>
          <a:bodyPr wrap="square" rtlCol="0">
            <a:spAutoFit/>
          </a:bodyPr>
          <a:lstStyle/>
          <a:p>
            <a:r>
              <a:rPr lang="en-US" sz="2000" dirty="0">
                <a:solidFill>
                  <a:srgbClr val="FF0000"/>
                </a:solidFill>
              </a:rPr>
              <a:t>Where do norms come from in the first place, and how do participants infer them?</a:t>
            </a:r>
          </a:p>
        </p:txBody>
      </p:sp>
      <p:sp>
        <p:nvSpPr>
          <p:cNvPr id="40" name="TextBox 39">
            <a:extLst>
              <a:ext uri="{FF2B5EF4-FFF2-40B4-BE49-F238E27FC236}">
                <a16:creationId xmlns:a16="http://schemas.microsoft.com/office/drawing/2014/main" id="{0B047AEF-9C20-5E4F-A78E-4C71C4A183EE}"/>
              </a:ext>
            </a:extLst>
          </p:cNvPr>
          <p:cNvSpPr txBox="1"/>
          <p:nvPr/>
        </p:nvSpPr>
        <p:spPr>
          <a:xfrm>
            <a:off x="1393328" y="4986073"/>
            <a:ext cx="3014368" cy="1015663"/>
          </a:xfrm>
          <a:prstGeom prst="rect">
            <a:avLst/>
          </a:prstGeom>
          <a:solidFill>
            <a:schemeClr val="bg1">
              <a:lumMod val="85000"/>
            </a:schemeClr>
          </a:solidFill>
          <a:ln w="28575">
            <a:solidFill>
              <a:srgbClr val="C00000"/>
            </a:solidFill>
          </a:ln>
        </p:spPr>
        <p:txBody>
          <a:bodyPr wrap="square" rtlCol="0">
            <a:spAutoFit/>
          </a:bodyPr>
          <a:lstStyle/>
          <a:p>
            <a:r>
              <a:rPr lang="en-US" sz="2000" dirty="0">
                <a:solidFill>
                  <a:srgbClr val="FF0000"/>
                </a:solidFill>
              </a:rPr>
              <a:t>How is the meta-contrast ratio calculated in the brain?</a:t>
            </a:r>
          </a:p>
        </p:txBody>
      </p:sp>
      <p:sp>
        <p:nvSpPr>
          <p:cNvPr id="41" name="TextBox 40">
            <a:extLst>
              <a:ext uri="{FF2B5EF4-FFF2-40B4-BE49-F238E27FC236}">
                <a16:creationId xmlns:a16="http://schemas.microsoft.com/office/drawing/2014/main" id="{A179607D-FAC4-0741-B459-FA7B031E1042}"/>
              </a:ext>
            </a:extLst>
          </p:cNvPr>
          <p:cNvSpPr txBox="1"/>
          <p:nvPr/>
        </p:nvSpPr>
        <p:spPr>
          <a:xfrm>
            <a:off x="7603966" y="4624821"/>
            <a:ext cx="3014368" cy="1631216"/>
          </a:xfrm>
          <a:prstGeom prst="rect">
            <a:avLst/>
          </a:prstGeom>
          <a:solidFill>
            <a:schemeClr val="bg1">
              <a:lumMod val="85000"/>
            </a:schemeClr>
          </a:solidFill>
          <a:ln w="28575">
            <a:solidFill>
              <a:srgbClr val="C00000"/>
            </a:solidFill>
          </a:ln>
        </p:spPr>
        <p:txBody>
          <a:bodyPr wrap="square" rtlCol="0">
            <a:spAutoFit/>
          </a:bodyPr>
          <a:lstStyle/>
          <a:p>
            <a:r>
              <a:rPr lang="en-US" sz="2000" dirty="0">
                <a:solidFill>
                  <a:srgbClr val="FF0000"/>
                </a:solidFill>
              </a:rPr>
              <a:t>Where do group decision schemes come from in the first place? How do, e.g., political opinions connect with problem solving?</a:t>
            </a:r>
          </a:p>
        </p:txBody>
      </p:sp>
      <p:sp>
        <p:nvSpPr>
          <p:cNvPr id="42" name="TextBox 41">
            <a:extLst>
              <a:ext uri="{FF2B5EF4-FFF2-40B4-BE49-F238E27FC236}">
                <a16:creationId xmlns:a16="http://schemas.microsoft.com/office/drawing/2014/main" id="{CF406C7B-26AE-1E4E-B9A2-F347C9E6827D}"/>
              </a:ext>
            </a:extLst>
          </p:cNvPr>
          <p:cNvSpPr txBox="1"/>
          <p:nvPr/>
        </p:nvSpPr>
        <p:spPr>
          <a:xfrm>
            <a:off x="7591898" y="1755177"/>
            <a:ext cx="3014368" cy="1323439"/>
          </a:xfrm>
          <a:prstGeom prst="rect">
            <a:avLst/>
          </a:prstGeom>
          <a:solidFill>
            <a:schemeClr val="bg1">
              <a:lumMod val="85000"/>
            </a:schemeClr>
          </a:solidFill>
          <a:ln w="28575">
            <a:solidFill>
              <a:srgbClr val="C00000"/>
            </a:solidFill>
          </a:ln>
        </p:spPr>
        <p:txBody>
          <a:bodyPr wrap="square" rtlCol="0">
            <a:spAutoFit/>
          </a:bodyPr>
          <a:lstStyle/>
          <a:p>
            <a:r>
              <a:rPr lang="en-US" sz="2000" dirty="0">
                <a:solidFill>
                  <a:srgbClr val="FF0000"/>
                </a:solidFill>
              </a:rPr>
              <a:t>What makes an argument persuasive? How does one argue for a centrist opinion?</a:t>
            </a:r>
          </a:p>
        </p:txBody>
      </p:sp>
    </p:spTree>
    <p:extLst>
      <p:ext uri="{BB962C8B-B14F-4D97-AF65-F5344CB8AC3E}">
        <p14:creationId xmlns:p14="http://schemas.microsoft.com/office/powerpoint/2010/main" val="26997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C348-55CF-3140-9097-5583C32BD1AA}"/>
              </a:ext>
            </a:extLst>
          </p:cNvPr>
          <p:cNvSpPr>
            <a:spLocks noGrp="1"/>
          </p:cNvSpPr>
          <p:nvPr>
            <p:ph type="title"/>
          </p:nvPr>
        </p:nvSpPr>
        <p:spPr>
          <a:xfrm>
            <a:off x="0" y="0"/>
            <a:ext cx="10515600" cy="1325563"/>
          </a:xfrm>
        </p:spPr>
        <p:txBody>
          <a:bodyPr/>
          <a:lstStyle/>
          <a:p>
            <a:r>
              <a:rPr lang="en-US" dirty="0"/>
              <a:t>Decades of evidence for group polarization, four enduring theoretical explanations.</a:t>
            </a:r>
          </a:p>
        </p:txBody>
      </p:sp>
      <p:sp>
        <p:nvSpPr>
          <p:cNvPr id="3" name="TextBox 2">
            <a:extLst>
              <a:ext uri="{FF2B5EF4-FFF2-40B4-BE49-F238E27FC236}">
                <a16:creationId xmlns:a16="http://schemas.microsoft.com/office/drawing/2014/main" id="{7D75C296-B3E1-0F43-B527-65283D114569}"/>
              </a:ext>
            </a:extLst>
          </p:cNvPr>
          <p:cNvSpPr txBox="1"/>
          <p:nvPr/>
        </p:nvSpPr>
        <p:spPr>
          <a:xfrm>
            <a:off x="1215068" y="1637282"/>
            <a:ext cx="10038148" cy="2677656"/>
          </a:xfrm>
          <a:prstGeom prst="rect">
            <a:avLst/>
          </a:prstGeom>
          <a:noFill/>
        </p:spPr>
        <p:txBody>
          <a:bodyPr wrap="square" rtlCol="0">
            <a:spAutoFit/>
          </a:bodyPr>
          <a:lstStyle/>
          <a:p>
            <a:pPr algn="ctr"/>
            <a:r>
              <a:rPr lang="en-US" sz="2800" dirty="0"/>
              <a:t>Again, from Brown’s </a:t>
            </a:r>
            <a:r>
              <a:rPr lang="en-US" sz="2800" i="1" dirty="0"/>
              <a:t>Group Processes</a:t>
            </a:r>
            <a:r>
              <a:rPr lang="en-US" sz="2800" dirty="0"/>
              <a:t> (2002, p. 212):</a:t>
            </a:r>
          </a:p>
          <a:p>
            <a:pPr algn="ctr"/>
            <a:endParaRPr lang="en-US" sz="2800" dirty="0"/>
          </a:p>
          <a:p>
            <a:pPr algn="ctr"/>
            <a:r>
              <a:rPr lang="en-US" sz="2800" dirty="0"/>
              <a:t>“We are left, then, with the theoretically inelegant but nevertheless probably correct conclusion that all [four] types of processes are present to some degree in most decision-making situations in the real world.”</a:t>
            </a:r>
          </a:p>
        </p:txBody>
      </p:sp>
      <p:sp>
        <p:nvSpPr>
          <p:cNvPr id="4" name="TextBox 3">
            <a:extLst>
              <a:ext uri="{FF2B5EF4-FFF2-40B4-BE49-F238E27FC236}">
                <a16:creationId xmlns:a16="http://schemas.microsoft.com/office/drawing/2014/main" id="{3BF8E059-B2BD-5C4C-97A2-909B950DC8CC}"/>
              </a:ext>
            </a:extLst>
          </p:cNvPr>
          <p:cNvSpPr txBox="1"/>
          <p:nvPr/>
        </p:nvSpPr>
        <p:spPr>
          <a:xfrm>
            <a:off x="2383536" y="4510010"/>
            <a:ext cx="7424927" cy="2246769"/>
          </a:xfrm>
          <a:prstGeom prst="rect">
            <a:avLst/>
          </a:prstGeom>
          <a:noFill/>
        </p:spPr>
        <p:txBody>
          <a:bodyPr wrap="square" rtlCol="0">
            <a:spAutoFit/>
          </a:bodyPr>
          <a:lstStyle/>
          <a:p>
            <a:pPr algn="ctr"/>
            <a:r>
              <a:rPr lang="en-US" sz="2800" dirty="0">
                <a:solidFill>
                  <a:srgbClr val="FF0000"/>
                </a:solidFill>
              </a:rPr>
              <a:t>Not good enough! </a:t>
            </a:r>
          </a:p>
          <a:p>
            <a:pPr algn="ctr"/>
            <a:endParaRPr lang="en-US" sz="2800" dirty="0">
              <a:solidFill>
                <a:srgbClr val="FF0000"/>
              </a:solidFill>
            </a:endParaRPr>
          </a:p>
          <a:p>
            <a:pPr algn="ctr"/>
            <a:r>
              <a:rPr lang="en-US" sz="2800" dirty="0">
                <a:solidFill>
                  <a:srgbClr val="FF0000"/>
                </a:solidFill>
              </a:rPr>
              <a:t>When and why are different pathways to group polarization active? Can we really understand group polarization with the current explanations?</a:t>
            </a:r>
          </a:p>
        </p:txBody>
      </p:sp>
    </p:spTree>
    <p:extLst>
      <p:ext uri="{BB962C8B-B14F-4D97-AF65-F5344CB8AC3E}">
        <p14:creationId xmlns:p14="http://schemas.microsoft.com/office/powerpoint/2010/main" val="65474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D374-6C51-2848-ACD7-371CFEDDCC98}"/>
              </a:ext>
            </a:extLst>
          </p:cNvPr>
          <p:cNvSpPr>
            <a:spLocks noGrp="1"/>
          </p:cNvSpPr>
          <p:nvPr>
            <p:ph type="title"/>
          </p:nvPr>
        </p:nvSpPr>
        <p:spPr>
          <a:xfrm>
            <a:off x="1341791" y="4311677"/>
            <a:ext cx="9508417" cy="1901826"/>
          </a:xfrm>
        </p:spPr>
        <p:txBody>
          <a:bodyPr>
            <a:noAutofit/>
          </a:bodyPr>
          <a:lstStyle/>
          <a:p>
            <a:pPr algn="ctr"/>
            <a:r>
              <a:rPr lang="en-US" sz="3600" dirty="0">
                <a:solidFill>
                  <a:srgbClr val="FF0000"/>
                </a:solidFill>
              </a:rPr>
              <a:t>Is there a more parsimonious way to explain group polarization and, ideally, the correlation between initial extremism and opinion shift?</a:t>
            </a:r>
          </a:p>
        </p:txBody>
      </p:sp>
      <p:grpSp>
        <p:nvGrpSpPr>
          <p:cNvPr id="5" name="Group 4">
            <a:extLst>
              <a:ext uri="{FF2B5EF4-FFF2-40B4-BE49-F238E27FC236}">
                <a16:creationId xmlns:a16="http://schemas.microsoft.com/office/drawing/2014/main" id="{05E5CBF3-02E2-5947-898A-C3783CA26663}"/>
              </a:ext>
            </a:extLst>
          </p:cNvPr>
          <p:cNvGrpSpPr/>
          <p:nvPr/>
        </p:nvGrpSpPr>
        <p:grpSpPr>
          <a:xfrm>
            <a:off x="6309403" y="229284"/>
            <a:ext cx="5335701" cy="3167092"/>
            <a:chOff x="2833497" y="1949125"/>
            <a:chExt cx="5441708" cy="3460513"/>
          </a:xfrm>
        </p:grpSpPr>
        <p:grpSp>
          <p:nvGrpSpPr>
            <p:cNvPr id="6" name="Group 5">
              <a:extLst>
                <a:ext uri="{FF2B5EF4-FFF2-40B4-BE49-F238E27FC236}">
                  <a16:creationId xmlns:a16="http://schemas.microsoft.com/office/drawing/2014/main" id="{A0551C0F-23F9-A047-AC1F-513B52D0B741}"/>
                </a:ext>
              </a:extLst>
            </p:cNvPr>
            <p:cNvGrpSpPr/>
            <p:nvPr/>
          </p:nvGrpSpPr>
          <p:grpSpPr>
            <a:xfrm>
              <a:off x="2833497" y="1949125"/>
              <a:ext cx="5441708" cy="3460513"/>
              <a:chOff x="-50016" y="2138404"/>
              <a:chExt cx="6714675" cy="4270024"/>
            </a:xfrm>
          </p:grpSpPr>
          <p:sp>
            <p:nvSpPr>
              <p:cNvPr id="10" name="Rectangle 9">
                <a:extLst>
                  <a:ext uri="{FF2B5EF4-FFF2-40B4-BE49-F238E27FC236}">
                    <a16:creationId xmlns:a16="http://schemas.microsoft.com/office/drawing/2014/main" id="{AF5B2897-D0AF-4C43-857F-380A03B7D785}"/>
                  </a:ext>
                </a:extLst>
              </p:cNvPr>
              <p:cNvSpPr/>
              <p:nvPr/>
            </p:nvSpPr>
            <p:spPr>
              <a:xfrm>
                <a:off x="1253545" y="2659050"/>
                <a:ext cx="2506638" cy="760890"/>
              </a:xfrm>
              <a:prstGeom prst="rect">
                <a:avLst/>
              </a:prstGeom>
              <a:solidFill>
                <a:schemeClr val="bg1">
                  <a:lumMod val="9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 name="Straight Connector 10">
                <a:extLst>
                  <a:ext uri="{FF2B5EF4-FFF2-40B4-BE49-F238E27FC236}">
                    <a16:creationId xmlns:a16="http://schemas.microsoft.com/office/drawing/2014/main" id="{1F1BE1BE-EA43-E047-BB96-13042890D5A4}"/>
                  </a:ext>
                </a:extLst>
              </p:cNvPr>
              <p:cNvCxnSpPr>
                <a:cxnSpLocks/>
              </p:cNvCxnSpPr>
              <p:nvPr/>
            </p:nvCxnSpPr>
            <p:spPr>
              <a:xfrm flipV="1">
                <a:off x="1201733" y="3613984"/>
                <a:ext cx="3815435" cy="2170573"/>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2" name="Group 11">
                <a:extLst>
                  <a:ext uri="{FF2B5EF4-FFF2-40B4-BE49-F238E27FC236}">
                    <a16:creationId xmlns:a16="http://schemas.microsoft.com/office/drawing/2014/main" id="{7E805526-EA28-E240-A835-28B5360C1B4A}"/>
                  </a:ext>
                </a:extLst>
              </p:cNvPr>
              <p:cNvGrpSpPr/>
              <p:nvPr/>
            </p:nvGrpSpPr>
            <p:grpSpPr>
              <a:xfrm>
                <a:off x="800592" y="2555446"/>
                <a:ext cx="5864067" cy="3852982"/>
                <a:chOff x="7602265" y="2075208"/>
                <a:chExt cx="5698670" cy="3744309"/>
              </a:xfrm>
            </p:grpSpPr>
            <p:cxnSp>
              <p:nvCxnSpPr>
                <p:cNvPr id="29" name="Straight Arrow Connector 28">
                  <a:extLst>
                    <a:ext uri="{FF2B5EF4-FFF2-40B4-BE49-F238E27FC236}">
                      <a16:creationId xmlns:a16="http://schemas.microsoft.com/office/drawing/2014/main" id="{4A1B4BE0-95D5-7A48-A4F4-691FBC101D34}"/>
                    </a:ext>
                  </a:extLst>
                </p:cNvPr>
                <p:cNvCxnSpPr>
                  <a:cxnSpLocks/>
                </p:cNvCxnSpPr>
                <p:nvPr/>
              </p:nvCxnSpPr>
              <p:spPr>
                <a:xfrm flipV="1">
                  <a:off x="7811507" y="2075208"/>
                  <a:ext cx="0" cy="37443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2D0554A-3E26-B643-9693-D20FC5CF5F39}"/>
                    </a:ext>
                  </a:extLst>
                </p:cNvPr>
                <p:cNvCxnSpPr>
                  <a:cxnSpLocks/>
                </p:cNvCxnSpPr>
                <p:nvPr/>
              </p:nvCxnSpPr>
              <p:spPr>
                <a:xfrm>
                  <a:off x="7602265" y="5649736"/>
                  <a:ext cx="492838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530FA4D-A450-6E49-A5BC-C5E886BE1A88}"/>
                    </a:ext>
                  </a:extLst>
                </p:cNvPr>
                <p:cNvSpPr txBox="1"/>
                <p:nvPr/>
              </p:nvSpPr>
              <p:spPr>
                <a:xfrm>
                  <a:off x="11613537" y="4740301"/>
                  <a:ext cx="1687398" cy="568281"/>
                </a:xfrm>
                <a:prstGeom prst="rect">
                  <a:avLst/>
                </a:prstGeom>
                <a:noFill/>
              </p:spPr>
              <p:txBody>
                <a:bodyPr wrap="none" rtlCol="0">
                  <a:spAutoFit/>
                </a:bodyPr>
                <a:lstStyle/>
                <a:p>
                  <a:r>
                    <a:rPr lang="en-US" sz="1600" b="1" dirty="0"/>
                    <a:t>Initial average </a:t>
                  </a:r>
                </a:p>
                <a:p>
                  <a:r>
                    <a:rPr lang="en-US" sz="1600" b="1" dirty="0"/>
                    <a:t>group extremity</a:t>
                  </a:r>
                </a:p>
              </p:txBody>
            </p:sp>
          </p:grpSp>
          <p:sp>
            <p:nvSpPr>
              <p:cNvPr id="13" name="Oval 12">
                <a:extLst>
                  <a:ext uri="{FF2B5EF4-FFF2-40B4-BE49-F238E27FC236}">
                    <a16:creationId xmlns:a16="http://schemas.microsoft.com/office/drawing/2014/main" id="{F5814527-08FA-A246-8EA0-85A243E4471D}"/>
                  </a:ext>
                </a:extLst>
              </p:cNvPr>
              <p:cNvSpPr/>
              <p:nvPr/>
            </p:nvSpPr>
            <p:spPr>
              <a:xfrm flipH="1">
                <a:off x="1499816" y="581717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4" name="Oval 13">
                <a:extLst>
                  <a:ext uri="{FF2B5EF4-FFF2-40B4-BE49-F238E27FC236}">
                    <a16:creationId xmlns:a16="http://schemas.microsoft.com/office/drawing/2014/main" id="{EE4D9F85-6753-5D44-9B40-A289700EFE72}"/>
                  </a:ext>
                </a:extLst>
              </p:cNvPr>
              <p:cNvSpPr/>
              <p:nvPr/>
            </p:nvSpPr>
            <p:spPr>
              <a:xfrm flipH="1">
                <a:off x="2292412" y="42419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5" name="TextBox 14">
                <a:extLst>
                  <a:ext uri="{FF2B5EF4-FFF2-40B4-BE49-F238E27FC236}">
                    <a16:creationId xmlns:a16="http://schemas.microsoft.com/office/drawing/2014/main" id="{82B3BC47-2650-4244-8177-46D069291B13}"/>
                  </a:ext>
                </a:extLst>
              </p:cNvPr>
              <p:cNvSpPr txBox="1"/>
              <p:nvPr/>
            </p:nvSpPr>
            <p:spPr>
              <a:xfrm>
                <a:off x="-50016" y="2138404"/>
                <a:ext cx="2171670" cy="338554"/>
              </a:xfrm>
              <a:prstGeom prst="rect">
                <a:avLst/>
              </a:prstGeom>
              <a:noFill/>
            </p:spPr>
            <p:txBody>
              <a:bodyPr wrap="square" rtlCol="0">
                <a:spAutoFit/>
              </a:bodyPr>
              <a:lstStyle/>
              <a:p>
                <a:pPr algn="ctr"/>
                <a:r>
                  <a:rPr lang="en-US" sz="1600" b="1" dirty="0"/>
                  <a:t>Opinion shift</a:t>
                </a:r>
              </a:p>
            </p:txBody>
          </p:sp>
          <p:sp>
            <p:nvSpPr>
              <p:cNvPr id="16" name="Oval 15">
                <a:extLst>
                  <a:ext uri="{FF2B5EF4-FFF2-40B4-BE49-F238E27FC236}">
                    <a16:creationId xmlns:a16="http://schemas.microsoft.com/office/drawing/2014/main" id="{8E66BBD7-84EC-8A4B-83D4-4676CC5C2649}"/>
                  </a:ext>
                </a:extLst>
              </p:cNvPr>
              <p:cNvSpPr/>
              <p:nvPr/>
            </p:nvSpPr>
            <p:spPr>
              <a:xfrm flipH="1">
                <a:off x="2289708" y="55154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7" name="Oval 16">
                <a:extLst>
                  <a:ext uri="{FF2B5EF4-FFF2-40B4-BE49-F238E27FC236}">
                    <a16:creationId xmlns:a16="http://schemas.microsoft.com/office/drawing/2014/main" id="{99939374-05AE-3440-A1A5-D33413993C28}"/>
                  </a:ext>
                </a:extLst>
              </p:cNvPr>
              <p:cNvSpPr/>
              <p:nvPr/>
            </p:nvSpPr>
            <p:spPr>
              <a:xfrm flipH="1">
                <a:off x="3366661" y="4390351"/>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8" name="Oval 17">
                <a:extLst>
                  <a:ext uri="{FF2B5EF4-FFF2-40B4-BE49-F238E27FC236}">
                    <a16:creationId xmlns:a16="http://schemas.microsoft.com/office/drawing/2014/main" id="{999072EF-4553-3E4F-9A38-4C256BFBBA5C}"/>
                  </a:ext>
                </a:extLst>
              </p:cNvPr>
              <p:cNvSpPr/>
              <p:nvPr/>
            </p:nvSpPr>
            <p:spPr>
              <a:xfrm flipH="1">
                <a:off x="1618841" y="486099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9" name="Oval 18">
                <a:extLst>
                  <a:ext uri="{FF2B5EF4-FFF2-40B4-BE49-F238E27FC236}">
                    <a16:creationId xmlns:a16="http://schemas.microsoft.com/office/drawing/2014/main" id="{83511029-BCDE-3242-836C-20A73EB25540}"/>
                  </a:ext>
                </a:extLst>
              </p:cNvPr>
              <p:cNvSpPr/>
              <p:nvPr/>
            </p:nvSpPr>
            <p:spPr>
              <a:xfrm flipH="1">
                <a:off x="2958746" y="4605971"/>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0" name="Oval 19">
                <a:extLst>
                  <a:ext uri="{FF2B5EF4-FFF2-40B4-BE49-F238E27FC236}">
                    <a16:creationId xmlns:a16="http://schemas.microsoft.com/office/drawing/2014/main" id="{46406156-9150-474A-A116-9E6C88882671}"/>
                  </a:ext>
                </a:extLst>
              </p:cNvPr>
              <p:cNvSpPr/>
              <p:nvPr/>
            </p:nvSpPr>
            <p:spPr>
              <a:xfrm flipH="1">
                <a:off x="3647001" y="3594183"/>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1" name="Oval 20">
                <a:extLst>
                  <a:ext uri="{FF2B5EF4-FFF2-40B4-BE49-F238E27FC236}">
                    <a16:creationId xmlns:a16="http://schemas.microsoft.com/office/drawing/2014/main" id="{5B02FE9F-E507-354D-96EB-C40DE35B8CB5}"/>
                  </a:ext>
                </a:extLst>
              </p:cNvPr>
              <p:cNvSpPr/>
              <p:nvPr/>
            </p:nvSpPr>
            <p:spPr>
              <a:xfrm flipH="1">
                <a:off x="4122705" y="4349386"/>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2" name="Oval 21">
                <a:extLst>
                  <a:ext uri="{FF2B5EF4-FFF2-40B4-BE49-F238E27FC236}">
                    <a16:creationId xmlns:a16="http://schemas.microsoft.com/office/drawing/2014/main" id="{574F9D8E-2D59-FB40-8282-C3EC24A5EC6D}"/>
                  </a:ext>
                </a:extLst>
              </p:cNvPr>
              <p:cNvSpPr/>
              <p:nvPr/>
            </p:nvSpPr>
            <p:spPr>
              <a:xfrm flipH="1">
                <a:off x="2319069" y="4697644"/>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3" name="Oval 22">
                <a:extLst>
                  <a:ext uri="{FF2B5EF4-FFF2-40B4-BE49-F238E27FC236}">
                    <a16:creationId xmlns:a16="http://schemas.microsoft.com/office/drawing/2014/main" id="{0951AB3A-C86A-614A-A39D-FCECBC9F979F}"/>
                  </a:ext>
                </a:extLst>
              </p:cNvPr>
              <p:cNvSpPr/>
              <p:nvPr/>
            </p:nvSpPr>
            <p:spPr>
              <a:xfrm flipH="1">
                <a:off x="2849223" y="5297889"/>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4" name="Oval 23">
                <a:extLst>
                  <a:ext uri="{FF2B5EF4-FFF2-40B4-BE49-F238E27FC236}">
                    <a16:creationId xmlns:a16="http://schemas.microsoft.com/office/drawing/2014/main" id="{C515157F-F2FB-4B4B-B922-7077EED49191}"/>
                  </a:ext>
                </a:extLst>
              </p:cNvPr>
              <p:cNvSpPr/>
              <p:nvPr/>
            </p:nvSpPr>
            <p:spPr>
              <a:xfrm flipH="1">
                <a:off x="4249463" y="3580188"/>
                <a:ext cx="10820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5" name="Oval 24">
                <a:extLst>
                  <a:ext uri="{FF2B5EF4-FFF2-40B4-BE49-F238E27FC236}">
                    <a16:creationId xmlns:a16="http://schemas.microsoft.com/office/drawing/2014/main" id="{B1F0E2CA-7566-DF47-80DC-C2BD9189D453}"/>
                  </a:ext>
                </a:extLst>
              </p:cNvPr>
              <p:cNvSpPr/>
              <p:nvPr/>
            </p:nvSpPr>
            <p:spPr>
              <a:xfrm flipH="1">
                <a:off x="1441474" y="2851953"/>
                <a:ext cx="110571" cy="100519"/>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a:p>
            </p:txBody>
          </p:sp>
          <p:sp>
            <p:nvSpPr>
              <p:cNvPr id="26" name="TextBox 25">
                <a:extLst>
                  <a:ext uri="{FF2B5EF4-FFF2-40B4-BE49-F238E27FC236}">
                    <a16:creationId xmlns:a16="http://schemas.microsoft.com/office/drawing/2014/main" id="{0ACEA9CA-728A-A040-8847-6B3D6F5F286E}"/>
                  </a:ext>
                </a:extLst>
              </p:cNvPr>
              <p:cNvSpPr txBox="1"/>
              <p:nvPr/>
            </p:nvSpPr>
            <p:spPr>
              <a:xfrm>
                <a:off x="1755200" y="2634523"/>
                <a:ext cx="2102418" cy="456455"/>
              </a:xfrm>
              <a:prstGeom prst="rect">
                <a:avLst/>
              </a:prstGeom>
              <a:noFill/>
            </p:spPr>
            <p:txBody>
              <a:bodyPr wrap="none" rtlCol="0">
                <a:spAutoFit/>
              </a:bodyPr>
              <a:lstStyle/>
              <a:p>
                <a:r>
                  <a:rPr lang="en-US" sz="1600" dirty="0"/>
                  <a:t>Single experiment</a:t>
                </a:r>
              </a:p>
            </p:txBody>
          </p:sp>
          <p:cxnSp>
            <p:nvCxnSpPr>
              <p:cNvPr id="27" name="Straight Connector 26">
                <a:extLst>
                  <a:ext uri="{FF2B5EF4-FFF2-40B4-BE49-F238E27FC236}">
                    <a16:creationId xmlns:a16="http://schemas.microsoft.com/office/drawing/2014/main" id="{1517C2E6-7AA2-4440-A26C-A5FCA6E05B7A}"/>
                  </a:ext>
                </a:extLst>
              </p:cNvPr>
              <p:cNvCxnSpPr>
                <a:cxnSpLocks/>
              </p:cNvCxnSpPr>
              <p:nvPr/>
            </p:nvCxnSpPr>
            <p:spPr>
              <a:xfrm flipV="1">
                <a:off x="1374067" y="3187183"/>
                <a:ext cx="269137" cy="1"/>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79B224E3-3A27-A64F-85E2-FFAEC7965A81}"/>
                  </a:ext>
                </a:extLst>
              </p:cNvPr>
              <p:cNvSpPr txBox="1"/>
              <p:nvPr/>
            </p:nvSpPr>
            <p:spPr>
              <a:xfrm>
                <a:off x="1746961" y="3011002"/>
                <a:ext cx="836448" cy="456455"/>
              </a:xfrm>
              <a:prstGeom prst="rect">
                <a:avLst/>
              </a:prstGeom>
              <a:noFill/>
            </p:spPr>
            <p:txBody>
              <a:bodyPr wrap="none" rtlCol="0">
                <a:spAutoFit/>
              </a:bodyPr>
              <a:lstStyle/>
              <a:p>
                <a:r>
                  <a:rPr lang="en-US" sz="1600" dirty="0"/>
                  <a:t>Trend</a:t>
                </a:r>
              </a:p>
            </p:txBody>
          </p:sp>
        </p:grpSp>
        <p:sp>
          <p:nvSpPr>
            <p:cNvPr id="7" name="Oval 6">
              <a:extLst>
                <a:ext uri="{FF2B5EF4-FFF2-40B4-BE49-F238E27FC236}">
                  <a16:creationId xmlns:a16="http://schemas.microsoft.com/office/drawing/2014/main" id="{45A88716-9F14-404E-B82E-977FC6D09959}"/>
                </a:ext>
              </a:extLst>
            </p:cNvPr>
            <p:cNvSpPr/>
            <p:nvPr/>
          </p:nvSpPr>
          <p:spPr>
            <a:xfrm flipH="1">
              <a:off x="6913169" y="34181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 name="Oval 7">
              <a:extLst>
                <a:ext uri="{FF2B5EF4-FFF2-40B4-BE49-F238E27FC236}">
                  <a16:creationId xmlns:a16="http://schemas.microsoft.com/office/drawing/2014/main" id="{4A7BD68D-7B35-C746-B1D1-7DC6C22E2C8D}"/>
                </a:ext>
              </a:extLst>
            </p:cNvPr>
            <p:cNvSpPr/>
            <p:nvPr/>
          </p:nvSpPr>
          <p:spPr>
            <a:xfrm flipH="1">
              <a:off x="7065569" y="35705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9" name="Oval 8">
              <a:extLst>
                <a:ext uri="{FF2B5EF4-FFF2-40B4-BE49-F238E27FC236}">
                  <a16:creationId xmlns:a16="http://schemas.microsoft.com/office/drawing/2014/main" id="{0CE2CB6C-90A1-9440-A608-F943709A4223}"/>
                </a:ext>
              </a:extLst>
            </p:cNvPr>
            <p:cNvSpPr/>
            <p:nvPr/>
          </p:nvSpPr>
          <p:spPr>
            <a:xfrm flipH="1">
              <a:off x="6717785" y="2672436"/>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grpSp>
      <p:pic>
        <p:nvPicPr>
          <p:cNvPr id="3" name="Picture 2">
            <a:extLst>
              <a:ext uri="{FF2B5EF4-FFF2-40B4-BE49-F238E27FC236}">
                <a16:creationId xmlns:a16="http://schemas.microsoft.com/office/drawing/2014/main" id="{3A5D9B4B-836B-A342-8592-A378CA422441}"/>
              </a:ext>
            </a:extLst>
          </p:cNvPr>
          <p:cNvPicPr>
            <a:picLocks noChangeAspect="1"/>
          </p:cNvPicPr>
          <p:nvPr/>
        </p:nvPicPr>
        <p:blipFill>
          <a:blip r:embed="rId2"/>
          <a:stretch>
            <a:fillRect/>
          </a:stretch>
        </p:blipFill>
        <p:spPr>
          <a:xfrm>
            <a:off x="57419" y="229284"/>
            <a:ext cx="6190883" cy="3322380"/>
          </a:xfrm>
          <a:prstGeom prst="rect">
            <a:avLst/>
          </a:prstGeom>
        </p:spPr>
      </p:pic>
    </p:spTree>
    <p:extLst>
      <p:ext uri="{BB962C8B-B14F-4D97-AF65-F5344CB8AC3E}">
        <p14:creationId xmlns:p14="http://schemas.microsoft.com/office/powerpoint/2010/main" val="3555294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15875"/>
            <a:ext cx="12192000" cy="1325563"/>
          </a:xfrm>
        </p:spPr>
        <p:txBody>
          <a:bodyPr>
            <a:normAutofit/>
          </a:bodyPr>
          <a:lstStyle/>
          <a:p>
            <a:r>
              <a:rPr lang="en-US" sz="4000" dirty="0"/>
              <a:t>Cognitive capacities and properties for social influence</a:t>
            </a:r>
          </a:p>
        </p:txBody>
      </p:sp>
      <p:cxnSp>
        <p:nvCxnSpPr>
          <p:cNvPr id="11" name="Straight Connector 10">
            <a:extLst>
              <a:ext uri="{FF2B5EF4-FFF2-40B4-BE49-F238E27FC236}">
                <a16:creationId xmlns:a16="http://schemas.microsoft.com/office/drawing/2014/main" id="{E27BCD20-3B6A-874C-AE92-98FDEDAF9072}"/>
              </a:ext>
            </a:extLst>
          </p:cNvPr>
          <p:cNvCxnSpPr/>
          <p:nvPr/>
        </p:nvCxnSpPr>
        <p:spPr>
          <a:xfrm>
            <a:off x="577516" y="3724977"/>
            <a:ext cx="1135481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81DE1B1-8B44-3448-999A-2A6AACFD60DE}"/>
              </a:ext>
            </a:extLst>
          </p:cNvPr>
          <p:cNvCxnSpPr>
            <a:cxnSpLocks/>
          </p:cNvCxnSpPr>
          <p:nvPr/>
        </p:nvCxnSpPr>
        <p:spPr>
          <a:xfrm>
            <a:off x="6006164" y="1134752"/>
            <a:ext cx="0" cy="2590225"/>
          </a:xfrm>
          <a:prstGeom prst="line">
            <a:avLst/>
          </a:prstGeom>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2DB4B8ED-23F0-644B-83BD-F1E23776484B}"/>
              </a:ext>
            </a:extLst>
          </p:cNvPr>
          <p:cNvGrpSpPr/>
          <p:nvPr/>
        </p:nvGrpSpPr>
        <p:grpSpPr>
          <a:xfrm>
            <a:off x="0" y="3724977"/>
            <a:ext cx="12191999" cy="3150799"/>
            <a:chOff x="0" y="3724977"/>
            <a:chExt cx="12191999" cy="3150799"/>
          </a:xfrm>
        </p:grpSpPr>
        <p:sp>
          <p:nvSpPr>
            <p:cNvPr id="38" name="Rectangle 37">
              <a:extLst>
                <a:ext uri="{FF2B5EF4-FFF2-40B4-BE49-F238E27FC236}">
                  <a16:creationId xmlns:a16="http://schemas.microsoft.com/office/drawing/2014/main" id="{7D4F81E2-365E-C148-8EF4-2842D117FF6A}"/>
                </a:ext>
              </a:extLst>
            </p:cNvPr>
            <p:cNvSpPr/>
            <p:nvPr/>
          </p:nvSpPr>
          <p:spPr>
            <a:xfrm>
              <a:off x="0" y="3741311"/>
              <a:ext cx="12191999" cy="313446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841186D-A18D-5E48-8547-D7ADC25A9C06}"/>
                </a:ext>
              </a:extLst>
            </p:cNvPr>
            <p:cNvSpPr txBox="1"/>
            <p:nvPr/>
          </p:nvSpPr>
          <p:spPr>
            <a:xfrm>
              <a:off x="4007502" y="3724977"/>
              <a:ext cx="3773945" cy="523220"/>
            </a:xfrm>
            <a:prstGeom prst="rect">
              <a:avLst/>
            </a:prstGeom>
            <a:noFill/>
          </p:spPr>
          <p:txBody>
            <a:bodyPr wrap="square" rtlCol="0">
              <a:spAutoFit/>
            </a:bodyPr>
            <a:lstStyle/>
            <a:p>
              <a:r>
                <a:rPr lang="en-US" sz="2800" dirty="0"/>
                <a:t>3. Stubborn extremism</a:t>
              </a:r>
            </a:p>
          </p:txBody>
        </p:sp>
        <p:grpSp>
          <p:nvGrpSpPr>
            <p:cNvPr id="29" name="Group 28">
              <a:extLst>
                <a:ext uri="{FF2B5EF4-FFF2-40B4-BE49-F238E27FC236}">
                  <a16:creationId xmlns:a16="http://schemas.microsoft.com/office/drawing/2014/main" id="{BBF58993-C4E9-3D4D-B71D-B45ED2448AD2}"/>
                </a:ext>
              </a:extLst>
            </p:cNvPr>
            <p:cNvGrpSpPr/>
            <p:nvPr/>
          </p:nvGrpSpPr>
          <p:grpSpPr>
            <a:xfrm>
              <a:off x="3695946" y="4294249"/>
              <a:ext cx="4736712" cy="2484924"/>
              <a:chOff x="5767104" y="185831"/>
              <a:chExt cx="4805977" cy="2521261"/>
            </a:xfrm>
          </p:grpSpPr>
          <p:sp>
            <p:nvSpPr>
              <p:cNvPr id="30" name="Rectangle 29">
                <a:extLst>
                  <a:ext uri="{FF2B5EF4-FFF2-40B4-BE49-F238E27FC236}">
                    <a16:creationId xmlns:a16="http://schemas.microsoft.com/office/drawing/2014/main" id="{5C1E3B6F-388A-0D49-870E-9513F9CABFB1}"/>
                  </a:ext>
                </a:extLst>
              </p:cNvPr>
              <p:cNvSpPr/>
              <p:nvPr/>
            </p:nvSpPr>
            <p:spPr>
              <a:xfrm>
                <a:off x="5767104" y="185831"/>
                <a:ext cx="4805977" cy="2521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A9080399-36CC-594D-A9BA-3E98F83448C9}"/>
                  </a:ext>
                </a:extLst>
              </p:cNvPr>
              <p:cNvCxnSpPr>
                <a:cxnSpLocks/>
              </p:cNvCxnSpPr>
              <p:nvPr/>
            </p:nvCxnSpPr>
            <p:spPr>
              <a:xfrm flipV="1">
                <a:off x="6503724" y="737470"/>
                <a:ext cx="0" cy="159230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2F7C29-2FD4-5244-9836-067C85F103BC}"/>
                  </a:ext>
                </a:extLst>
              </p:cNvPr>
              <p:cNvCxnSpPr>
                <a:cxnSpLocks/>
              </p:cNvCxnSpPr>
              <p:nvPr/>
            </p:nvCxnSpPr>
            <p:spPr>
              <a:xfrm>
                <a:off x="6282051" y="2109057"/>
                <a:ext cx="418214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A4494D1-8F79-CE47-92A0-731463A461AE}"/>
                  </a:ext>
                </a:extLst>
              </p:cNvPr>
              <p:cNvSpPr txBox="1"/>
              <p:nvPr/>
            </p:nvSpPr>
            <p:spPr>
              <a:xfrm>
                <a:off x="6939461" y="2158039"/>
                <a:ext cx="1172286" cy="338554"/>
              </a:xfrm>
              <a:prstGeom prst="rect">
                <a:avLst/>
              </a:prstGeom>
              <a:noFill/>
            </p:spPr>
            <p:txBody>
              <a:bodyPr wrap="square" rtlCol="0">
                <a:spAutoFit/>
              </a:bodyPr>
              <a:lstStyle/>
              <a:p>
                <a:pPr algn="ctr"/>
                <a:r>
                  <a:rPr lang="en-US" sz="1600" dirty="0"/>
                  <a:t>Moderate</a:t>
                </a:r>
              </a:p>
            </p:txBody>
          </p:sp>
          <p:sp>
            <p:nvSpPr>
              <p:cNvPr id="34" name="TextBox 33">
                <a:extLst>
                  <a:ext uri="{FF2B5EF4-FFF2-40B4-BE49-F238E27FC236}">
                    <a16:creationId xmlns:a16="http://schemas.microsoft.com/office/drawing/2014/main" id="{E71F5152-1A95-AA4F-B3E5-777172FD7A54}"/>
                  </a:ext>
                </a:extLst>
              </p:cNvPr>
              <p:cNvSpPr txBox="1"/>
              <p:nvPr/>
            </p:nvSpPr>
            <p:spPr>
              <a:xfrm>
                <a:off x="8823615" y="2152487"/>
                <a:ext cx="1172286" cy="338554"/>
              </a:xfrm>
              <a:prstGeom prst="rect">
                <a:avLst/>
              </a:prstGeom>
              <a:noFill/>
            </p:spPr>
            <p:txBody>
              <a:bodyPr wrap="square" rtlCol="0">
                <a:spAutoFit/>
              </a:bodyPr>
              <a:lstStyle/>
              <a:p>
                <a:pPr algn="ctr"/>
                <a:r>
                  <a:rPr lang="en-US" sz="1600" dirty="0"/>
                  <a:t>Extremist</a:t>
                </a:r>
              </a:p>
            </p:txBody>
          </p:sp>
          <p:sp>
            <p:nvSpPr>
              <p:cNvPr id="35" name="TextBox 34">
                <a:extLst>
                  <a:ext uri="{FF2B5EF4-FFF2-40B4-BE49-F238E27FC236}">
                    <a16:creationId xmlns:a16="http://schemas.microsoft.com/office/drawing/2014/main" id="{F23A9E4F-8448-FD4A-B061-8FB2AC1E4C28}"/>
                  </a:ext>
                </a:extLst>
              </p:cNvPr>
              <p:cNvSpPr txBox="1"/>
              <p:nvPr/>
            </p:nvSpPr>
            <p:spPr>
              <a:xfrm>
                <a:off x="5767104" y="345220"/>
                <a:ext cx="4492579" cy="359022"/>
              </a:xfrm>
              <a:prstGeom prst="rect">
                <a:avLst/>
              </a:prstGeom>
              <a:noFill/>
            </p:spPr>
            <p:txBody>
              <a:bodyPr wrap="square" rtlCol="0">
                <a:spAutoFit/>
              </a:bodyPr>
              <a:lstStyle/>
              <a:p>
                <a:r>
                  <a:rPr lang="en-US" sz="1600" b="1" u="sng" dirty="0"/>
                  <a:t>Susceptibility to social influence</a:t>
                </a:r>
              </a:p>
            </p:txBody>
          </p:sp>
          <p:sp>
            <p:nvSpPr>
              <p:cNvPr id="36" name="Rectangle 35">
                <a:extLst>
                  <a:ext uri="{FF2B5EF4-FFF2-40B4-BE49-F238E27FC236}">
                    <a16:creationId xmlns:a16="http://schemas.microsoft.com/office/drawing/2014/main" id="{DD059B8A-82B7-6C4D-9CAA-2DF27EA17B7A}"/>
                  </a:ext>
                </a:extLst>
              </p:cNvPr>
              <p:cNvSpPr/>
              <p:nvPr/>
            </p:nvSpPr>
            <p:spPr>
              <a:xfrm>
                <a:off x="7151845" y="858078"/>
                <a:ext cx="747517" cy="1245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27F3F0C-9F17-2D4C-9617-D0E790B7C005}"/>
                  </a:ext>
                </a:extLst>
              </p:cNvPr>
              <p:cNvSpPr/>
              <p:nvPr/>
            </p:nvSpPr>
            <p:spPr>
              <a:xfrm>
                <a:off x="9006181" y="1488932"/>
                <a:ext cx="747517" cy="6192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767B3F0F-FDD6-784F-9E46-F63159955480}"/>
              </a:ext>
            </a:extLst>
          </p:cNvPr>
          <p:cNvGrpSpPr/>
          <p:nvPr/>
        </p:nvGrpSpPr>
        <p:grpSpPr>
          <a:xfrm>
            <a:off x="1048131" y="639296"/>
            <a:ext cx="5047868" cy="3112318"/>
            <a:chOff x="1048131" y="639296"/>
            <a:chExt cx="5047868" cy="3112318"/>
          </a:xfrm>
        </p:grpSpPr>
        <p:sp>
          <p:nvSpPr>
            <p:cNvPr id="6" name="TextBox 5">
              <a:extLst>
                <a:ext uri="{FF2B5EF4-FFF2-40B4-BE49-F238E27FC236}">
                  <a16:creationId xmlns:a16="http://schemas.microsoft.com/office/drawing/2014/main" id="{096668AF-2331-C64F-867D-E4596501F3A3}"/>
                </a:ext>
              </a:extLst>
            </p:cNvPr>
            <p:cNvSpPr txBox="1"/>
            <p:nvPr/>
          </p:nvSpPr>
          <p:spPr>
            <a:xfrm>
              <a:off x="1362676" y="639296"/>
              <a:ext cx="4394729" cy="523220"/>
            </a:xfrm>
            <a:prstGeom prst="rect">
              <a:avLst/>
            </a:prstGeom>
            <a:noFill/>
          </p:spPr>
          <p:txBody>
            <a:bodyPr wrap="none" rtlCol="0">
              <a:spAutoFit/>
            </a:bodyPr>
            <a:lstStyle/>
            <a:p>
              <a:r>
                <a:rPr lang="en-US" sz="2800" dirty="0"/>
                <a:t>1. Consensus and conformity</a:t>
              </a:r>
            </a:p>
          </p:txBody>
        </p:sp>
        <p:pic>
          <p:nvPicPr>
            <p:cNvPr id="1028" name="Picture 4" descr="Shepherds love tending sheep. | God&amp;#39;s Big WORLD">
              <a:extLst>
                <a:ext uri="{FF2B5EF4-FFF2-40B4-BE49-F238E27FC236}">
                  <a16:creationId xmlns:a16="http://schemas.microsoft.com/office/drawing/2014/main" id="{95B08A9D-F0D8-CE47-9652-A48B89781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713" y="1182382"/>
              <a:ext cx="3146520" cy="21239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BB1787-D97E-F344-BADF-306894AAF022}"/>
                </a:ext>
              </a:extLst>
            </p:cNvPr>
            <p:cNvSpPr txBox="1"/>
            <p:nvPr/>
          </p:nvSpPr>
          <p:spPr>
            <a:xfrm>
              <a:off x="1048131" y="3289949"/>
              <a:ext cx="5047868" cy="461665"/>
            </a:xfrm>
            <a:prstGeom prst="rect">
              <a:avLst/>
            </a:prstGeom>
            <a:noFill/>
          </p:spPr>
          <p:txBody>
            <a:bodyPr wrap="square" rtlCol="0">
              <a:spAutoFit/>
            </a:bodyPr>
            <a:lstStyle/>
            <a:p>
              <a:r>
                <a:rPr lang="en-US" sz="1200" dirty="0"/>
                <a:t>Asch, S. E. (1956). Studies of Independence and Conformity. </a:t>
              </a:r>
              <a:r>
                <a:rPr lang="en-US" sz="1200" i="1" dirty="0"/>
                <a:t>Psychological </a:t>
              </a:r>
            </a:p>
            <a:p>
              <a:r>
                <a:rPr lang="en-US" sz="1200" i="1" dirty="0"/>
                <a:t>        Monographs: General and Applied</a:t>
              </a:r>
              <a:r>
                <a:rPr lang="en-US" sz="1200" dirty="0"/>
                <a:t>, </a:t>
              </a:r>
              <a:r>
                <a:rPr lang="en-US" sz="1200" i="1" dirty="0"/>
                <a:t>70</a:t>
              </a:r>
              <a:r>
                <a:rPr lang="en-US" sz="1200" dirty="0"/>
                <a:t>(9).</a:t>
              </a:r>
            </a:p>
          </p:txBody>
        </p:sp>
      </p:grpSp>
      <p:grpSp>
        <p:nvGrpSpPr>
          <p:cNvPr id="10" name="Group 9">
            <a:extLst>
              <a:ext uri="{FF2B5EF4-FFF2-40B4-BE49-F238E27FC236}">
                <a16:creationId xmlns:a16="http://schemas.microsoft.com/office/drawing/2014/main" id="{476BB459-EA45-CC46-AFA5-93E0F566E3A6}"/>
              </a:ext>
            </a:extLst>
          </p:cNvPr>
          <p:cNvGrpSpPr/>
          <p:nvPr/>
        </p:nvGrpSpPr>
        <p:grpSpPr>
          <a:xfrm>
            <a:off x="6378955" y="631367"/>
            <a:ext cx="5857961" cy="3103053"/>
            <a:chOff x="6378955" y="631367"/>
            <a:chExt cx="5857961" cy="3103053"/>
          </a:xfrm>
        </p:grpSpPr>
        <p:sp>
          <p:nvSpPr>
            <p:cNvPr id="7" name="TextBox 6">
              <a:extLst>
                <a:ext uri="{FF2B5EF4-FFF2-40B4-BE49-F238E27FC236}">
                  <a16:creationId xmlns:a16="http://schemas.microsoft.com/office/drawing/2014/main" id="{336E017E-F7A9-0542-904E-D1E00CAF30B3}"/>
                </a:ext>
              </a:extLst>
            </p:cNvPr>
            <p:cNvSpPr txBox="1"/>
            <p:nvPr/>
          </p:nvSpPr>
          <p:spPr>
            <a:xfrm>
              <a:off x="6434597" y="631367"/>
              <a:ext cx="3254545" cy="523220"/>
            </a:xfrm>
            <a:prstGeom prst="rect">
              <a:avLst/>
            </a:prstGeom>
            <a:noFill/>
          </p:spPr>
          <p:txBody>
            <a:bodyPr wrap="none" rtlCol="0">
              <a:spAutoFit/>
            </a:bodyPr>
            <a:lstStyle/>
            <a:p>
              <a:r>
                <a:rPr lang="en-US" sz="2800" dirty="0"/>
                <a:t>2. Repulsive influence</a:t>
              </a:r>
            </a:p>
          </p:txBody>
        </p:sp>
        <p:pic>
          <p:nvPicPr>
            <p:cNvPr id="1026" name="Picture 2" descr="Fights Erupt at Pro-Trump Rally in California">
              <a:extLst>
                <a:ext uri="{FF2B5EF4-FFF2-40B4-BE49-F238E27FC236}">
                  <a16:creationId xmlns:a16="http://schemas.microsoft.com/office/drawing/2014/main" id="{772AECC1-DE7A-6745-A099-28803F481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085" y="1273834"/>
              <a:ext cx="2840790" cy="204434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40C0133-B9FB-DB47-8DF1-A6BAAAA412D1}"/>
                </a:ext>
              </a:extLst>
            </p:cNvPr>
            <p:cNvSpPr txBox="1"/>
            <p:nvPr/>
          </p:nvSpPr>
          <p:spPr>
            <a:xfrm>
              <a:off x="6378955" y="3272755"/>
              <a:ext cx="5857961" cy="461665"/>
            </a:xfrm>
            <a:prstGeom prst="rect">
              <a:avLst/>
            </a:prstGeom>
            <a:noFill/>
          </p:spPr>
          <p:txBody>
            <a:bodyPr wrap="square" rtlCol="0">
              <a:spAutoFit/>
            </a:bodyPr>
            <a:lstStyle/>
            <a:p>
              <a:r>
                <a:rPr lang="en-US" sz="1200" dirty="0"/>
                <a:t>Bail, C. A.,  et al., (2018). Exposure to opposing views on social media can increase political</a:t>
              </a:r>
            </a:p>
            <a:p>
              <a:r>
                <a:rPr lang="en-US" sz="1200" dirty="0"/>
                <a:t>      polarization. </a:t>
              </a:r>
              <a:r>
                <a:rPr lang="en-US" sz="1200" i="1" dirty="0"/>
                <a:t>PNAS</a:t>
              </a:r>
              <a:r>
                <a:rPr lang="en-US" sz="1200" dirty="0"/>
                <a:t>, </a:t>
              </a:r>
              <a:r>
                <a:rPr lang="en-US" sz="1200" i="1" dirty="0"/>
                <a:t>115</a:t>
              </a:r>
              <a:r>
                <a:rPr lang="en-US" sz="1200" dirty="0"/>
                <a:t>(37), 9216–9221. </a:t>
              </a:r>
              <a:endParaRPr lang="en-US" sz="1200" dirty="0">
                <a:effectLst/>
              </a:endParaRPr>
            </a:p>
          </p:txBody>
        </p:sp>
      </p:grpSp>
    </p:spTree>
    <p:extLst>
      <p:ext uri="{BB962C8B-B14F-4D97-AF65-F5344CB8AC3E}">
        <p14:creationId xmlns:p14="http://schemas.microsoft.com/office/powerpoint/2010/main" val="129733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604A49-7C04-4440-8866-9453F1B79B41}"/>
              </a:ext>
            </a:extLst>
          </p:cNvPr>
          <p:cNvSpPr/>
          <p:nvPr/>
        </p:nvSpPr>
        <p:spPr>
          <a:xfrm>
            <a:off x="1" y="3724977"/>
            <a:ext cx="6006164" cy="315079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15875"/>
            <a:ext cx="12192000" cy="1325563"/>
          </a:xfrm>
        </p:spPr>
        <p:txBody>
          <a:bodyPr>
            <a:normAutofit/>
          </a:bodyPr>
          <a:lstStyle/>
          <a:p>
            <a:r>
              <a:rPr lang="en-US" sz="4000" dirty="0"/>
              <a:t>Cognitive capacities and properties for social influence</a:t>
            </a:r>
          </a:p>
        </p:txBody>
      </p:sp>
      <p:sp>
        <p:nvSpPr>
          <p:cNvPr id="6" name="TextBox 5">
            <a:extLst>
              <a:ext uri="{FF2B5EF4-FFF2-40B4-BE49-F238E27FC236}">
                <a16:creationId xmlns:a16="http://schemas.microsoft.com/office/drawing/2014/main" id="{096668AF-2331-C64F-867D-E4596501F3A3}"/>
              </a:ext>
            </a:extLst>
          </p:cNvPr>
          <p:cNvSpPr txBox="1"/>
          <p:nvPr/>
        </p:nvSpPr>
        <p:spPr>
          <a:xfrm>
            <a:off x="1362676" y="833262"/>
            <a:ext cx="4394729" cy="523220"/>
          </a:xfrm>
          <a:prstGeom prst="rect">
            <a:avLst/>
          </a:prstGeom>
          <a:noFill/>
        </p:spPr>
        <p:txBody>
          <a:bodyPr wrap="none" rtlCol="0">
            <a:spAutoFit/>
          </a:bodyPr>
          <a:lstStyle/>
          <a:p>
            <a:r>
              <a:rPr lang="en-US" sz="2800" dirty="0"/>
              <a:t>1. Consensus and conformity</a:t>
            </a:r>
          </a:p>
        </p:txBody>
      </p:sp>
      <p:sp>
        <p:nvSpPr>
          <p:cNvPr id="7" name="TextBox 6">
            <a:extLst>
              <a:ext uri="{FF2B5EF4-FFF2-40B4-BE49-F238E27FC236}">
                <a16:creationId xmlns:a16="http://schemas.microsoft.com/office/drawing/2014/main" id="{336E017E-F7A9-0542-904E-D1E00CAF30B3}"/>
              </a:ext>
            </a:extLst>
          </p:cNvPr>
          <p:cNvSpPr txBox="1"/>
          <p:nvPr/>
        </p:nvSpPr>
        <p:spPr>
          <a:xfrm>
            <a:off x="6434597" y="825333"/>
            <a:ext cx="3254545" cy="523220"/>
          </a:xfrm>
          <a:prstGeom prst="rect">
            <a:avLst/>
          </a:prstGeom>
          <a:noFill/>
        </p:spPr>
        <p:txBody>
          <a:bodyPr wrap="none" rtlCol="0">
            <a:spAutoFit/>
          </a:bodyPr>
          <a:lstStyle/>
          <a:p>
            <a:r>
              <a:rPr lang="en-US" sz="2800" dirty="0"/>
              <a:t>2. Repulsive influence</a:t>
            </a:r>
          </a:p>
        </p:txBody>
      </p:sp>
      <p:sp>
        <p:nvSpPr>
          <p:cNvPr id="8" name="TextBox 7">
            <a:extLst>
              <a:ext uri="{FF2B5EF4-FFF2-40B4-BE49-F238E27FC236}">
                <a16:creationId xmlns:a16="http://schemas.microsoft.com/office/drawing/2014/main" id="{3502E792-FFC7-1846-8981-CE6101D710EE}"/>
              </a:ext>
            </a:extLst>
          </p:cNvPr>
          <p:cNvSpPr txBox="1"/>
          <p:nvPr/>
        </p:nvSpPr>
        <p:spPr>
          <a:xfrm>
            <a:off x="6742182" y="3859195"/>
            <a:ext cx="4692631" cy="523220"/>
          </a:xfrm>
          <a:prstGeom prst="rect">
            <a:avLst/>
          </a:prstGeom>
          <a:noFill/>
        </p:spPr>
        <p:txBody>
          <a:bodyPr wrap="none" rtlCol="0">
            <a:spAutoFit/>
          </a:bodyPr>
          <a:lstStyle/>
          <a:p>
            <a:r>
              <a:rPr lang="en-US" sz="2800" dirty="0"/>
              <a:t>4. Preference for similar others</a:t>
            </a:r>
          </a:p>
        </p:txBody>
      </p:sp>
      <p:sp>
        <p:nvSpPr>
          <p:cNvPr id="9" name="TextBox 8">
            <a:extLst>
              <a:ext uri="{FF2B5EF4-FFF2-40B4-BE49-F238E27FC236}">
                <a16:creationId xmlns:a16="http://schemas.microsoft.com/office/drawing/2014/main" id="{7841186D-A18D-5E48-8547-D7ADC25A9C06}"/>
              </a:ext>
            </a:extLst>
          </p:cNvPr>
          <p:cNvSpPr txBox="1"/>
          <p:nvPr/>
        </p:nvSpPr>
        <p:spPr>
          <a:xfrm>
            <a:off x="1590561" y="3859195"/>
            <a:ext cx="3499804" cy="523220"/>
          </a:xfrm>
          <a:prstGeom prst="rect">
            <a:avLst/>
          </a:prstGeom>
          <a:noFill/>
        </p:spPr>
        <p:txBody>
          <a:bodyPr wrap="none" rtlCol="0">
            <a:spAutoFit/>
          </a:bodyPr>
          <a:lstStyle/>
          <a:p>
            <a:r>
              <a:rPr lang="en-US" sz="2800" dirty="0"/>
              <a:t>3. Stubborn extremism</a:t>
            </a:r>
          </a:p>
        </p:txBody>
      </p:sp>
      <p:pic>
        <p:nvPicPr>
          <p:cNvPr id="1026" name="Picture 2" descr="Fights Erupt at Pro-Trump Rally in California">
            <a:extLst>
              <a:ext uri="{FF2B5EF4-FFF2-40B4-BE49-F238E27FC236}">
                <a16:creationId xmlns:a16="http://schemas.microsoft.com/office/drawing/2014/main" id="{772AECC1-DE7A-6745-A099-28803F481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085" y="1467800"/>
            <a:ext cx="2840790" cy="20443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epherds love tending sheep. | God&amp;#39;s Big WORLD">
            <a:extLst>
              <a:ext uri="{FF2B5EF4-FFF2-40B4-BE49-F238E27FC236}">
                <a16:creationId xmlns:a16="http://schemas.microsoft.com/office/drawing/2014/main" id="{95B08A9D-F0D8-CE47-9652-A48B89781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713" y="1376348"/>
            <a:ext cx="3146520" cy="2123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27BCD20-3B6A-874C-AE92-98FDEDAF9072}"/>
              </a:ext>
            </a:extLst>
          </p:cNvPr>
          <p:cNvCxnSpPr/>
          <p:nvPr/>
        </p:nvCxnSpPr>
        <p:spPr>
          <a:xfrm>
            <a:off x="577516" y="3724977"/>
            <a:ext cx="1135481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81DE1B1-8B44-3448-999A-2A6AACFD60DE}"/>
              </a:ext>
            </a:extLst>
          </p:cNvPr>
          <p:cNvCxnSpPr>
            <a:cxnSpLocks/>
          </p:cNvCxnSpPr>
          <p:nvPr/>
        </p:nvCxnSpPr>
        <p:spPr>
          <a:xfrm>
            <a:off x="6006164" y="1134752"/>
            <a:ext cx="0" cy="551630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41B2357C-B280-5742-9CF6-645723B98BF9}"/>
              </a:ext>
            </a:extLst>
          </p:cNvPr>
          <p:cNvGrpSpPr/>
          <p:nvPr/>
        </p:nvGrpSpPr>
        <p:grpSpPr>
          <a:xfrm>
            <a:off x="7176284" y="4763543"/>
            <a:ext cx="3190875" cy="1686637"/>
            <a:chOff x="7494750" y="1526475"/>
            <a:chExt cx="3190875" cy="1686637"/>
          </a:xfrm>
        </p:grpSpPr>
        <p:grpSp>
          <p:nvGrpSpPr>
            <p:cNvPr id="17" name="Group 16">
              <a:extLst>
                <a:ext uri="{FF2B5EF4-FFF2-40B4-BE49-F238E27FC236}">
                  <a16:creationId xmlns:a16="http://schemas.microsoft.com/office/drawing/2014/main" id="{F1B42706-D3B0-B548-BF16-8392CB8F288E}"/>
                </a:ext>
              </a:extLst>
            </p:cNvPr>
            <p:cNvGrpSpPr/>
            <p:nvPr/>
          </p:nvGrpSpPr>
          <p:grpSpPr>
            <a:xfrm>
              <a:off x="7494750" y="1526475"/>
              <a:ext cx="3190875" cy="587386"/>
              <a:chOff x="7494750" y="1526475"/>
              <a:chExt cx="3190875" cy="587386"/>
            </a:xfrm>
          </p:grpSpPr>
          <p:sp>
            <p:nvSpPr>
              <p:cNvPr id="15" name="Rectangle 14">
                <a:extLst>
                  <a:ext uri="{FF2B5EF4-FFF2-40B4-BE49-F238E27FC236}">
                    <a16:creationId xmlns:a16="http://schemas.microsoft.com/office/drawing/2014/main" id="{E10C9A29-56BD-254F-8AF1-D59EC6BBB24A}"/>
                  </a:ext>
                </a:extLst>
              </p:cNvPr>
              <p:cNvSpPr/>
              <p:nvPr/>
            </p:nvSpPr>
            <p:spPr>
              <a:xfrm>
                <a:off x="7494750"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28B488-07E0-8140-BE9B-2EF11E7FE88E}"/>
                  </a:ext>
                </a:extLst>
              </p:cNvPr>
              <p:cNvSpPr/>
              <p:nvPr/>
            </p:nvSpPr>
            <p:spPr>
              <a:xfrm>
                <a:off x="10098239"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97855D5-4873-D848-A43A-4865694098C2}"/>
                  </a:ext>
                </a:extLst>
              </p:cNvPr>
              <p:cNvSpPr/>
              <p:nvPr/>
            </p:nvSpPr>
            <p:spPr>
              <a:xfrm>
                <a:off x="8256750" y="1782859"/>
                <a:ext cx="571500"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DBF5839-904F-FD48-B5C4-1F7F68A86872}"/>
                  </a:ext>
                </a:extLst>
              </p:cNvPr>
              <p:cNvSpPr/>
              <p:nvPr/>
            </p:nvSpPr>
            <p:spPr>
              <a:xfrm rot="10800000">
                <a:off x="9352125" y="1782859"/>
                <a:ext cx="571500"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EC2A11-56C0-D44F-A6E8-DC7B798A8E02}"/>
                </a:ext>
              </a:extLst>
            </p:cNvPr>
            <p:cNvGrpSpPr/>
            <p:nvPr/>
          </p:nvGrpSpPr>
          <p:grpSpPr>
            <a:xfrm>
              <a:off x="7494750" y="2625726"/>
              <a:ext cx="3190875" cy="587386"/>
              <a:chOff x="7494750" y="1526475"/>
              <a:chExt cx="3190875" cy="587386"/>
            </a:xfrm>
          </p:grpSpPr>
          <p:sp>
            <p:nvSpPr>
              <p:cNvPr id="23" name="Rectangle 22">
                <a:extLst>
                  <a:ext uri="{FF2B5EF4-FFF2-40B4-BE49-F238E27FC236}">
                    <a16:creationId xmlns:a16="http://schemas.microsoft.com/office/drawing/2014/main" id="{130B8659-0D17-8641-AC75-C1D2A5D90EEF}"/>
                  </a:ext>
                </a:extLst>
              </p:cNvPr>
              <p:cNvSpPr/>
              <p:nvPr/>
            </p:nvSpPr>
            <p:spPr>
              <a:xfrm>
                <a:off x="7494750"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BE4E9A-F0B9-BC4D-BC5F-F9DA374F1A89}"/>
                  </a:ext>
                </a:extLst>
              </p:cNvPr>
              <p:cNvSpPr/>
              <p:nvPr/>
            </p:nvSpPr>
            <p:spPr>
              <a:xfrm>
                <a:off x="10098239" y="1526475"/>
                <a:ext cx="587386" cy="5873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23E19D2C-1480-9843-9C9E-46DAD40BE437}"/>
                  </a:ext>
                </a:extLst>
              </p:cNvPr>
              <p:cNvSpPr/>
              <p:nvPr/>
            </p:nvSpPr>
            <p:spPr>
              <a:xfrm>
                <a:off x="8256750" y="1811277"/>
                <a:ext cx="210975" cy="46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FEA4A0C-6A84-7F44-935E-47F59453704C}"/>
                  </a:ext>
                </a:extLst>
              </p:cNvPr>
              <p:cNvSpPr/>
              <p:nvPr/>
            </p:nvSpPr>
            <p:spPr>
              <a:xfrm rot="10800000">
                <a:off x="9712649" y="1782859"/>
                <a:ext cx="210975"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a:extLst>
              <a:ext uri="{FF2B5EF4-FFF2-40B4-BE49-F238E27FC236}">
                <a16:creationId xmlns:a16="http://schemas.microsoft.com/office/drawing/2014/main" id="{BBF58993-C4E9-3D4D-B71D-B45ED2448AD2}"/>
              </a:ext>
            </a:extLst>
          </p:cNvPr>
          <p:cNvGrpSpPr/>
          <p:nvPr/>
        </p:nvGrpSpPr>
        <p:grpSpPr>
          <a:xfrm>
            <a:off x="1279006" y="4428467"/>
            <a:ext cx="4531981" cy="2377520"/>
            <a:chOff x="5767104" y="185831"/>
            <a:chExt cx="4805977" cy="2521261"/>
          </a:xfrm>
        </p:grpSpPr>
        <p:sp>
          <p:nvSpPr>
            <p:cNvPr id="30" name="Rectangle 29">
              <a:extLst>
                <a:ext uri="{FF2B5EF4-FFF2-40B4-BE49-F238E27FC236}">
                  <a16:creationId xmlns:a16="http://schemas.microsoft.com/office/drawing/2014/main" id="{5C1E3B6F-388A-0D49-870E-9513F9CABFB1}"/>
                </a:ext>
              </a:extLst>
            </p:cNvPr>
            <p:cNvSpPr/>
            <p:nvPr/>
          </p:nvSpPr>
          <p:spPr>
            <a:xfrm>
              <a:off x="5767104" y="185831"/>
              <a:ext cx="4805977" cy="2521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A9080399-36CC-594D-A9BA-3E98F83448C9}"/>
                </a:ext>
              </a:extLst>
            </p:cNvPr>
            <p:cNvCxnSpPr>
              <a:cxnSpLocks/>
            </p:cNvCxnSpPr>
            <p:nvPr/>
          </p:nvCxnSpPr>
          <p:spPr>
            <a:xfrm flipV="1">
              <a:off x="6503724" y="737470"/>
              <a:ext cx="0" cy="159230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2F7C29-2FD4-5244-9836-067C85F103BC}"/>
                </a:ext>
              </a:extLst>
            </p:cNvPr>
            <p:cNvCxnSpPr>
              <a:cxnSpLocks/>
            </p:cNvCxnSpPr>
            <p:nvPr/>
          </p:nvCxnSpPr>
          <p:spPr>
            <a:xfrm>
              <a:off x="6282051" y="2109057"/>
              <a:ext cx="418214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A4494D1-8F79-CE47-92A0-731463A461AE}"/>
                </a:ext>
              </a:extLst>
            </p:cNvPr>
            <p:cNvSpPr txBox="1"/>
            <p:nvPr/>
          </p:nvSpPr>
          <p:spPr>
            <a:xfrm>
              <a:off x="6939461" y="2158039"/>
              <a:ext cx="1172286" cy="338554"/>
            </a:xfrm>
            <a:prstGeom prst="rect">
              <a:avLst/>
            </a:prstGeom>
            <a:noFill/>
          </p:spPr>
          <p:txBody>
            <a:bodyPr wrap="square" rtlCol="0">
              <a:spAutoFit/>
            </a:bodyPr>
            <a:lstStyle/>
            <a:p>
              <a:pPr algn="ctr"/>
              <a:r>
                <a:rPr lang="en-US" sz="1600" dirty="0"/>
                <a:t>Moderate</a:t>
              </a:r>
            </a:p>
          </p:txBody>
        </p:sp>
        <p:sp>
          <p:nvSpPr>
            <p:cNvPr id="34" name="TextBox 33">
              <a:extLst>
                <a:ext uri="{FF2B5EF4-FFF2-40B4-BE49-F238E27FC236}">
                  <a16:creationId xmlns:a16="http://schemas.microsoft.com/office/drawing/2014/main" id="{E71F5152-1A95-AA4F-B3E5-777172FD7A54}"/>
                </a:ext>
              </a:extLst>
            </p:cNvPr>
            <p:cNvSpPr txBox="1"/>
            <p:nvPr/>
          </p:nvSpPr>
          <p:spPr>
            <a:xfrm>
              <a:off x="8823615" y="2152487"/>
              <a:ext cx="1172286" cy="338554"/>
            </a:xfrm>
            <a:prstGeom prst="rect">
              <a:avLst/>
            </a:prstGeom>
            <a:noFill/>
          </p:spPr>
          <p:txBody>
            <a:bodyPr wrap="square" rtlCol="0">
              <a:spAutoFit/>
            </a:bodyPr>
            <a:lstStyle/>
            <a:p>
              <a:pPr algn="ctr"/>
              <a:r>
                <a:rPr lang="en-US" sz="1600" dirty="0"/>
                <a:t>Extremist</a:t>
              </a:r>
            </a:p>
          </p:txBody>
        </p:sp>
        <p:sp>
          <p:nvSpPr>
            <p:cNvPr id="35" name="TextBox 34">
              <a:extLst>
                <a:ext uri="{FF2B5EF4-FFF2-40B4-BE49-F238E27FC236}">
                  <a16:creationId xmlns:a16="http://schemas.microsoft.com/office/drawing/2014/main" id="{F23A9E4F-8448-FD4A-B061-8FB2AC1E4C28}"/>
                </a:ext>
              </a:extLst>
            </p:cNvPr>
            <p:cNvSpPr txBox="1"/>
            <p:nvPr/>
          </p:nvSpPr>
          <p:spPr>
            <a:xfrm>
              <a:off x="5816683" y="278259"/>
              <a:ext cx="4492579" cy="359022"/>
            </a:xfrm>
            <a:prstGeom prst="rect">
              <a:avLst/>
            </a:prstGeom>
            <a:noFill/>
          </p:spPr>
          <p:txBody>
            <a:bodyPr wrap="square" rtlCol="0">
              <a:spAutoFit/>
            </a:bodyPr>
            <a:lstStyle/>
            <a:p>
              <a:r>
                <a:rPr lang="en-US" sz="1600" b="1" u="sng" dirty="0"/>
                <a:t>Susceptibility to social influence</a:t>
              </a:r>
            </a:p>
          </p:txBody>
        </p:sp>
        <p:sp>
          <p:nvSpPr>
            <p:cNvPr id="36" name="Rectangle 35">
              <a:extLst>
                <a:ext uri="{FF2B5EF4-FFF2-40B4-BE49-F238E27FC236}">
                  <a16:creationId xmlns:a16="http://schemas.microsoft.com/office/drawing/2014/main" id="{DD059B8A-82B7-6C4D-9CAA-2DF27EA17B7A}"/>
                </a:ext>
              </a:extLst>
            </p:cNvPr>
            <p:cNvSpPr/>
            <p:nvPr/>
          </p:nvSpPr>
          <p:spPr>
            <a:xfrm>
              <a:off x="7151845" y="858078"/>
              <a:ext cx="747517" cy="1245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27F3F0C-9F17-2D4C-9617-D0E790B7C005}"/>
                </a:ext>
              </a:extLst>
            </p:cNvPr>
            <p:cNvSpPr/>
            <p:nvPr/>
          </p:nvSpPr>
          <p:spPr>
            <a:xfrm>
              <a:off x="9006181" y="1488932"/>
              <a:ext cx="747517" cy="6192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6584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pitol riot">
            <a:extLst>
              <a:ext uri="{FF2B5EF4-FFF2-40B4-BE49-F238E27FC236}">
                <a16:creationId xmlns:a16="http://schemas.microsoft.com/office/drawing/2014/main" id="{222D7AD1-0DC3-6D43-91BC-9429603AED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447"/>
          <a:stretch/>
        </p:blipFill>
        <p:spPr bwMode="auto">
          <a:xfrm>
            <a:off x="0" y="2477715"/>
            <a:ext cx="4555984" cy="29651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D2EBA9-DA96-384D-9D3D-B9710B5AF5B1}"/>
              </a:ext>
            </a:extLst>
          </p:cNvPr>
          <p:cNvSpPr>
            <a:spLocks noGrp="1"/>
          </p:cNvSpPr>
          <p:nvPr>
            <p:ph type="title"/>
          </p:nvPr>
        </p:nvSpPr>
        <p:spPr>
          <a:xfrm>
            <a:off x="0" y="0"/>
            <a:ext cx="10515600" cy="2013626"/>
          </a:xfrm>
        </p:spPr>
        <p:txBody>
          <a:bodyPr/>
          <a:lstStyle/>
          <a:p>
            <a:r>
              <a:rPr lang="en-US" dirty="0"/>
              <a:t>Polarization and extremism:</a:t>
            </a:r>
            <a:br>
              <a:rPr lang="en-US" dirty="0"/>
            </a:br>
            <a:r>
              <a:rPr lang="en-US" sz="2800" i="1" dirty="0">
                <a:solidFill>
                  <a:schemeClr val="bg2">
                    <a:lumMod val="50000"/>
                  </a:schemeClr>
                </a:solidFill>
              </a:rPr>
              <a:t>Why do these collective social phenomena emerge and vary?</a:t>
            </a:r>
            <a:endParaRPr lang="en-US" dirty="0">
              <a:solidFill>
                <a:schemeClr val="bg2">
                  <a:lumMod val="50000"/>
                </a:schemeClr>
              </a:solidFill>
            </a:endParaRPr>
          </a:p>
        </p:txBody>
      </p:sp>
      <p:pic>
        <p:nvPicPr>
          <p:cNvPr id="4" name="Picture 3">
            <a:extLst>
              <a:ext uri="{FF2B5EF4-FFF2-40B4-BE49-F238E27FC236}">
                <a16:creationId xmlns:a16="http://schemas.microsoft.com/office/drawing/2014/main" id="{1C4806F7-9260-1E45-B4DC-7967509FB177}"/>
              </a:ext>
            </a:extLst>
          </p:cNvPr>
          <p:cNvPicPr>
            <a:picLocks noChangeAspect="1"/>
          </p:cNvPicPr>
          <p:nvPr/>
        </p:nvPicPr>
        <p:blipFill>
          <a:blip r:embed="rId4"/>
          <a:stretch>
            <a:fillRect/>
          </a:stretch>
        </p:blipFill>
        <p:spPr>
          <a:xfrm>
            <a:off x="4136571" y="2477715"/>
            <a:ext cx="8067944" cy="2965141"/>
          </a:xfrm>
          <a:prstGeom prst="rect">
            <a:avLst/>
          </a:prstGeom>
        </p:spPr>
      </p:pic>
    </p:spTree>
    <p:extLst>
      <p:ext uri="{BB962C8B-B14F-4D97-AF65-F5344CB8AC3E}">
        <p14:creationId xmlns:p14="http://schemas.microsoft.com/office/powerpoint/2010/main" val="750495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56C0-FE29-E14A-A255-8BA380B68D5C}"/>
              </a:ext>
            </a:extLst>
          </p:cNvPr>
          <p:cNvSpPr>
            <a:spLocks noGrp="1"/>
          </p:cNvSpPr>
          <p:nvPr>
            <p:ph type="title"/>
          </p:nvPr>
        </p:nvSpPr>
        <p:spPr/>
        <p:txBody>
          <a:bodyPr/>
          <a:lstStyle/>
          <a:p>
            <a:r>
              <a:rPr lang="en-US" dirty="0"/>
              <a:t>Evidence for stubborn extremism</a:t>
            </a:r>
          </a:p>
        </p:txBody>
      </p:sp>
      <p:sp>
        <p:nvSpPr>
          <p:cNvPr id="3" name="Rectangle 2">
            <a:extLst>
              <a:ext uri="{FF2B5EF4-FFF2-40B4-BE49-F238E27FC236}">
                <a16:creationId xmlns:a16="http://schemas.microsoft.com/office/drawing/2014/main" id="{AA800573-E9CC-0C46-BB58-0A236A92803A}"/>
              </a:ext>
            </a:extLst>
          </p:cNvPr>
          <p:cNvSpPr/>
          <p:nvPr/>
        </p:nvSpPr>
        <p:spPr>
          <a:xfrm>
            <a:off x="838200" y="5325439"/>
            <a:ext cx="11208328" cy="1754326"/>
          </a:xfrm>
          <a:prstGeom prst="rect">
            <a:avLst/>
          </a:prstGeom>
        </p:spPr>
        <p:txBody>
          <a:bodyPr wrap="square">
            <a:spAutoFit/>
          </a:bodyPr>
          <a:lstStyle/>
          <a:p>
            <a:pPr marL="342900" indent="-342900">
              <a:buAutoNum type="arabicPeriod"/>
            </a:pPr>
            <a:r>
              <a:rPr lang="en-US" dirty="0"/>
              <a:t>Reiss, S., </a:t>
            </a:r>
            <a:r>
              <a:rPr lang="en-US" dirty="0" err="1"/>
              <a:t>Klackl</a:t>
            </a:r>
            <a:r>
              <a:rPr lang="en-US" dirty="0"/>
              <a:t>, J., Proulx, T., &amp; Jonas, E. (2019). </a:t>
            </a:r>
            <a:r>
              <a:rPr lang="en-US" b="1" dirty="0"/>
              <a:t>Strength of socio-political attitudes moderates 	electrophysiological responses to perceptual anomalies. </a:t>
            </a:r>
            <a:r>
              <a:rPr lang="en-US" i="1" dirty="0" err="1"/>
              <a:t>PLoS</a:t>
            </a:r>
            <a:r>
              <a:rPr lang="en-US" i="1" dirty="0"/>
              <a:t> ONE</a:t>
            </a:r>
            <a:r>
              <a:rPr lang="en-US" dirty="0"/>
              <a:t>, </a:t>
            </a:r>
            <a:r>
              <a:rPr lang="en-US" i="1" dirty="0"/>
              <a:t>14</a:t>
            </a:r>
            <a:r>
              <a:rPr lang="en-US" dirty="0"/>
              <a:t>(8), 1–17. </a:t>
            </a:r>
          </a:p>
          <a:p>
            <a:pPr marL="342900" indent="-342900">
              <a:buFontTx/>
              <a:buAutoNum type="arabicPeriod"/>
            </a:pPr>
            <a:r>
              <a:rPr lang="en-US" dirty="0" err="1"/>
              <a:t>Zmigrod</a:t>
            </a:r>
            <a:r>
              <a:rPr lang="en-US" dirty="0"/>
              <a:t>, L., </a:t>
            </a:r>
            <a:r>
              <a:rPr lang="en-US" dirty="0" err="1"/>
              <a:t>Rentfrow</a:t>
            </a:r>
            <a:r>
              <a:rPr lang="en-US" dirty="0"/>
              <a:t>, P. J., &amp; Robbins, T. W. (2019). </a:t>
            </a:r>
            <a:r>
              <a:rPr lang="en-US" b="1" dirty="0"/>
              <a:t>Cognitive inflexibility predicts extremist attitudes. </a:t>
            </a:r>
            <a:r>
              <a:rPr lang="en-US" dirty="0"/>
              <a:t>	</a:t>
            </a:r>
            <a:r>
              <a:rPr lang="en-US" i="1" dirty="0"/>
              <a:t>Frontiers in Psychology</a:t>
            </a:r>
            <a:r>
              <a:rPr lang="en-US" dirty="0"/>
              <a:t>, </a:t>
            </a:r>
            <a:r>
              <a:rPr lang="en-US" i="1" dirty="0"/>
              <a:t>10</a:t>
            </a:r>
            <a:r>
              <a:rPr lang="en-US" dirty="0"/>
              <a:t>(MAY), 1–13. </a:t>
            </a:r>
          </a:p>
          <a:p>
            <a:pPr marL="342900" indent="-342900">
              <a:buFontTx/>
              <a:buAutoNum type="arabicPeriod"/>
            </a:pPr>
            <a:r>
              <a:rPr lang="en-US" dirty="0"/>
              <a:t>Kinder, D. R., &amp; Kalmoe, N. P. (2017). </a:t>
            </a:r>
            <a:r>
              <a:rPr lang="en-US" b="1" i="1" dirty="0"/>
              <a:t>Neither Liberal nor Conservative</a:t>
            </a:r>
            <a:r>
              <a:rPr lang="en-US" b="1" dirty="0"/>
              <a:t>. </a:t>
            </a:r>
            <a:r>
              <a:rPr lang="en-US" dirty="0"/>
              <a:t>Chicago: University of Chicago Press.</a:t>
            </a:r>
          </a:p>
          <a:p>
            <a:pPr marL="342900" indent="-342900">
              <a:buFontTx/>
              <a:buAutoNum type="arabicPeriod"/>
            </a:pPr>
            <a:endParaRPr lang="en-US" dirty="0">
              <a:effectLst/>
            </a:endParaRPr>
          </a:p>
        </p:txBody>
      </p:sp>
      <p:sp>
        <p:nvSpPr>
          <p:cNvPr id="4" name="Rectangle 3">
            <a:extLst>
              <a:ext uri="{FF2B5EF4-FFF2-40B4-BE49-F238E27FC236}">
                <a16:creationId xmlns:a16="http://schemas.microsoft.com/office/drawing/2014/main" id="{707EE89F-7406-AE41-8016-32F16B5B8647}"/>
              </a:ext>
            </a:extLst>
          </p:cNvPr>
          <p:cNvSpPr/>
          <p:nvPr/>
        </p:nvSpPr>
        <p:spPr>
          <a:xfrm>
            <a:off x="838200" y="968184"/>
            <a:ext cx="10515600" cy="3539430"/>
          </a:xfrm>
          <a:prstGeom prst="rect">
            <a:avLst/>
          </a:prstGeom>
        </p:spPr>
        <p:txBody>
          <a:bodyPr wrap="square">
            <a:spAutoFit/>
          </a:bodyPr>
          <a:lstStyle/>
          <a:p>
            <a:pPr marL="342900" indent="-342900">
              <a:buFont typeface="Arial" panose="020B0604020202020204" pitchFamily="34" charset="0"/>
              <a:buChar char="•"/>
            </a:pPr>
            <a:r>
              <a:rPr lang="en-US" sz="2800" dirty="0"/>
              <a:t>Participants with more extreme attitudes (i.e., opinions) show weaker event-related potential  responses to perceptual anomalies</a:t>
            </a:r>
            <a:r>
              <a:rPr lang="en-US" sz="2800" baseline="30000" dirty="0"/>
              <a:t>1</a:t>
            </a:r>
            <a:r>
              <a:rPr lang="en-US" sz="2800" dirty="0"/>
              <a:t>.</a:t>
            </a:r>
            <a:endParaRPr lang="en-US" sz="2800" baseline="30000" dirty="0"/>
          </a:p>
          <a:p>
            <a:pPr marL="342900" indent="-342900">
              <a:buFont typeface="Arial" panose="020B0604020202020204" pitchFamily="34" charset="0"/>
              <a:buChar char="•"/>
            </a:pPr>
            <a:r>
              <a:rPr lang="en-US" sz="2800" dirty="0">
                <a:effectLst/>
              </a:rPr>
              <a:t>Participant performance on a “cognitive flexibility” task (</a:t>
            </a:r>
            <a:r>
              <a:rPr lang="en-US" sz="2800" dirty="0"/>
              <a:t>e.g., </a:t>
            </a:r>
            <a:r>
              <a:rPr lang="en-US" sz="2800" dirty="0">
                <a:effectLst/>
              </a:rPr>
              <a:t>Wisconsin card sorting task)  was inversely correlated with opinion extremity</a:t>
            </a:r>
            <a:r>
              <a:rPr lang="en-US" sz="2800" baseline="30000" dirty="0">
                <a:effectLst/>
              </a:rPr>
              <a:t>2</a:t>
            </a:r>
            <a:r>
              <a:rPr lang="en-US" sz="2800" dirty="0">
                <a:effectLst/>
              </a:rPr>
              <a:t>.</a:t>
            </a:r>
          </a:p>
          <a:p>
            <a:pPr marL="342900" indent="-342900">
              <a:buFont typeface="Arial" panose="020B0604020202020204" pitchFamily="34" charset="0"/>
              <a:buChar char="•"/>
            </a:pPr>
            <a:r>
              <a:rPr lang="en-US" sz="2800" dirty="0"/>
              <a:t>Moderates show more variance associated with question framing and question order than extremists when answering survey questions; moderates have more inconsistent opinions in general over time</a:t>
            </a:r>
            <a:r>
              <a:rPr lang="en-US" sz="2800" baseline="30000" dirty="0"/>
              <a:t>3</a:t>
            </a:r>
            <a:r>
              <a:rPr lang="en-US" sz="2800" dirty="0"/>
              <a:t>.</a:t>
            </a:r>
            <a:endParaRPr lang="en-US" sz="2800" dirty="0">
              <a:effectLst/>
            </a:endParaRPr>
          </a:p>
        </p:txBody>
      </p:sp>
    </p:spTree>
    <p:extLst>
      <p:ext uri="{BB962C8B-B14F-4D97-AF65-F5344CB8AC3E}">
        <p14:creationId xmlns:p14="http://schemas.microsoft.com/office/powerpoint/2010/main" val="10842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104775" y="47625"/>
            <a:ext cx="11839575" cy="1325563"/>
          </a:xfrm>
        </p:spPr>
        <p:txBody>
          <a:bodyPr/>
          <a:lstStyle/>
          <a:p>
            <a:r>
              <a:rPr lang="en-US" dirty="0"/>
              <a:t>Stubborn extremism reduces social influence</a:t>
            </a:r>
          </a:p>
        </p:txBody>
      </p:sp>
      <p:grpSp>
        <p:nvGrpSpPr>
          <p:cNvPr id="78" name="Group 77">
            <a:extLst>
              <a:ext uri="{FF2B5EF4-FFF2-40B4-BE49-F238E27FC236}">
                <a16:creationId xmlns:a16="http://schemas.microsoft.com/office/drawing/2014/main" id="{E3D66CB8-22C8-5143-AC2D-DF9E34F516F4}"/>
              </a:ext>
            </a:extLst>
          </p:cNvPr>
          <p:cNvGrpSpPr/>
          <p:nvPr/>
        </p:nvGrpSpPr>
        <p:grpSpPr>
          <a:xfrm>
            <a:off x="1363227" y="3220611"/>
            <a:ext cx="9849417" cy="2622851"/>
            <a:chOff x="179004" y="2259973"/>
            <a:chExt cx="11556413" cy="3077415"/>
          </a:xfrm>
        </p:grpSpPr>
        <p:grpSp>
          <p:nvGrpSpPr>
            <p:cNvPr id="56" name="Group 55">
              <a:extLst>
                <a:ext uri="{FF2B5EF4-FFF2-40B4-BE49-F238E27FC236}">
                  <a16:creationId xmlns:a16="http://schemas.microsoft.com/office/drawing/2014/main" id="{1EFC5987-75ED-F948-9FAA-BB6FFE5BAE2D}"/>
                </a:ext>
              </a:extLst>
            </p:cNvPr>
            <p:cNvGrpSpPr/>
            <p:nvPr/>
          </p:nvGrpSpPr>
          <p:grpSpPr>
            <a:xfrm>
              <a:off x="5718885" y="2259973"/>
              <a:ext cx="1146818" cy="3040645"/>
              <a:chOff x="2558643" y="1526796"/>
              <a:chExt cx="914400" cy="2424419"/>
            </a:xfrm>
          </p:grpSpPr>
          <p:grpSp>
            <p:nvGrpSpPr>
              <p:cNvPr id="57" name="Group 56">
                <a:extLst>
                  <a:ext uri="{FF2B5EF4-FFF2-40B4-BE49-F238E27FC236}">
                    <a16:creationId xmlns:a16="http://schemas.microsoft.com/office/drawing/2014/main" id="{5B14FC6A-BD4A-6740-BB2F-19412DCAE0CC}"/>
                  </a:ext>
                </a:extLst>
              </p:cNvPr>
              <p:cNvGrpSpPr/>
              <p:nvPr/>
            </p:nvGrpSpPr>
            <p:grpSpPr>
              <a:xfrm>
                <a:off x="2558643" y="1526796"/>
                <a:ext cx="914400" cy="2424419"/>
                <a:chOff x="3305263" y="1308682"/>
                <a:chExt cx="914400" cy="2491530"/>
              </a:xfrm>
            </p:grpSpPr>
            <p:sp>
              <p:nvSpPr>
                <p:cNvPr id="59" name="Arc 58">
                  <a:extLst>
                    <a:ext uri="{FF2B5EF4-FFF2-40B4-BE49-F238E27FC236}">
                      <a16:creationId xmlns:a16="http://schemas.microsoft.com/office/drawing/2014/main" id="{5C7B8EE3-75BB-D047-A485-6EE77B455396}"/>
                    </a:ext>
                  </a:extLst>
                </p:cNvPr>
                <p:cNvSpPr/>
                <p:nvPr/>
              </p:nvSpPr>
              <p:spPr>
                <a:xfrm>
                  <a:off x="3305263" y="2013357"/>
                  <a:ext cx="914400" cy="1786855"/>
                </a:xfrm>
                <a:prstGeom prst="arc">
                  <a:avLst>
                    <a:gd name="adj1" fmla="val 11027138"/>
                    <a:gd name="adj2" fmla="val 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60" name="Oval 59">
                  <a:extLst>
                    <a:ext uri="{FF2B5EF4-FFF2-40B4-BE49-F238E27FC236}">
                      <a16:creationId xmlns:a16="http://schemas.microsoft.com/office/drawing/2014/main" id="{A86204E6-53AF-C64F-89A8-311B27D3D508}"/>
                    </a:ext>
                  </a:extLst>
                </p:cNvPr>
                <p:cNvSpPr/>
                <p:nvPr/>
              </p:nvSpPr>
              <p:spPr>
                <a:xfrm>
                  <a:off x="3393347" y="1308682"/>
                  <a:ext cx="704675" cy="7046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58" name="TextBox 57">
                <a:extLst>
                  <a:ext uri="{FF2B5EF4-FFF2-40B4-BE49-F238E27FC236}">
                    <a16:creationId xmlns:a16="http://schemas.microsoft.com/office/drawing/2014/main" id="{85743068-0930-5546-BFE7-9EDD6748B615}"/>
                  </a:ext>
                </a:extLst>
              </p:cNvPr>
              <p:cNvSpPr txBox="1"/>
              <p:nvPr/>
            </p:nvSpPr>
            <p:spPr>
              <a:xfrm>
                <a:off x="2839674" y="2558633"/>
                <a:ext cx="147293" cy="294482"/>
              </a:xfrm>
              <a:prstGeom prst="rect">
                <a:avLst/>
              </a:prstGeom>
              <a:noFill/>
            </p:spPr>
            <p:txBody>
              <a:bodyPr wrap="none" rtlCol="0">
                <a:spAutoFit/>
              </a:bodyPr>
              <a:lstStyle/>
              <a:p>
                <a:endParaRPr lang="en-US" dirty="0">
                  <a:latin typeface="Times" pitchFamily="2" charset="0"/>
                </a:endParaRPr>
              </a:p>
            </p:txBody>
          </p:sp>
        </p:grpSp>
        <p:grpSp>
          <p:nvGrpSpPr>
            <p:cNvPr id="61" name="Group 60">
              <a:extLst>
                <a:ext uri="{FF2B5EF4-FFF2-40B4-BE49-F238E27FC236}">
                  <a16:creationId xmlns:a16="http://schemas.microsoft.com/office/drawing/2014/main" id="{7ACC8826-4AE0-E34A-BB6E-B01615A316F6}"/>
                </a:ext>
              </a:extLst>
            </p:cNvPr>
            <p:cNvGrpSpPr/>
            <p:nvPr/>
          </p:nvGrpSpPr>
          <p:grpSpPr>
            <a:xfrm>
              <a:off x="9208586" y="2296743"/>
              <a:ext cx="1146818" cy="3040645"/>
              <a:chOff x="2558643" y="1526796"/>
              <a:chExt cx="914400" cy="2424419"/>
            </a:xfrm>
          </p:grpSpPr>
          <p:grpSp>
            <p:nvGrpSpPr>
              <p:cNvPr id="62" name="Group 61">
                <a:extLst>
                  <a:ext uri="{FF2B5EF4-FFF2-40B4-BE49-F238E27FC236}">
                    <a16:creationId xmlns:a16="http://schemas.microsoft.com/office/drawing/2014/main" id="{849BBCF5-96AD-1441-B408-24FF7866EDD8}"/>
                  </a:ext>
                </a:extLst>
              </p:cNvPr>
              <p:cNvGrpSpPr/>
              <p:nvPr/>
            </p:nvGrpSpPr>
            <p:grpSpPr>
              <a:xfrm>
                <a:off x="2558643" y="1526796"/>
                <a:ext cx="914400" cy="2424419"/>
                <a:chOff x="3305263" y="1308682"/>
                <a:chExt cx="914400" cy="2491530"/>
              </a:xfrm>
            </p:grpSpPr>
            <p:sp>
              <p:nvSpPr>
                <p:cNvPr id="64" name="Arc 63">
                  <a:extLst>
                    <a:ext uri="{FF2B5EF4-FFF2-40B4-BE49-F238E27FC236}">
                      <a16:creationId xmlns:a16="http://schemas.microsoft.com/office/drawing/2014/main" id="{CC5774CC-AE2A-FF47-A219-5135ED147751}"/>
                    </a:ext>
                  </a:extLst>
                </p:cNvPr>
                <p:cNvSpPr/>
                <p:nvPr/>
              </p:nvSpPr>
              <p:spPr>
                <a:xfrm>
                  <a:off x="3305263" y="2013357"/>
                  <a:ext cx="914400" cy="1786855"/>
                </a:xfrm>
                <a:prstGeom prst="arc">
                  <a:avLst>
                    <a:gd name="adj1" fmla="val 11027138"/>
                    <a:gd name="adj2" fmla="val 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65" name="Oval 64">
                  <a:extLst>
                    <a:ext uri="{FF2B5EF4-FFF2-40B4-BE49-F238E27FC236}">
                      <a16:creationId xmlns:a16="http://schemas.microsoft.com/office/drawing/2014/main" id="{71FEA94E-C7EB-4E40-8694-C07CAB577531}"/>
                    </a:ext>
                  </a:extLst>
                </p:cNvPr>
                <p:cNvSpPr/>
                <p:nvPr/>
              </p:nvSpPr>
              <p:spPr>
                <a:xfrm>
                  <a:off x="3393347" y="1308682"/>
                  <a:ext cx="704675" cy="7046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3" name="TextBox 62">
                <a:extLst>
                  <a:ext uri="{FF2B5EF4-FFF2-40B4-BE49-F238E27FC236}">
                    <a16:creationId xmlns:a16="http://schemas.microsoft.com/office/drawing/2014/main" id="{7B3F2631-A02F-1549-B74C-010C1AB40C55}"/>
                  </a:ext>
                </a:extLst>
              </p:cNvPr>
              <p:cNvSpPr txBox="1"/>
              <p:nvPr/>
            </p:nvSpPr>
            <p:spPr>
              <a:xfrm>
                <a:off x="2839674" y="2558633"/>
                <a:ext cx="147293" cy="294482"/>
              </a:xfrm>
              <a:prstGeom prst="rect">
                <a:avLst/>
              </a:prstGeom>
              <a:noFill/>
            </p:spPr>
            <p:txBody>
              <a:bodyPr wrap="none" rtlCol="0">
                <a:spAutoFit/>
              </a:bodyPr>
              <a:lstStyle/>
              <a:p>
                <a:endParaRPr lang="en-US" dirty="0">
                  <a:latin typeface="Times" pitchFamily="2" charset="0"/>
                </a:endParaRPr>
              </a:p>
            </p:txBody>
          </p:sp>
        </p:grpSp>
        <p:grpSp>
          <p:nvGrpSpPr>
            <p:cNvPr id="30" name="Group 29">
              <a:extLst>
                <a:ext uri="{FF2B5EF4-FFF2-40B4-BE49-F238E27FC236}">
                  <a16:creationId xmlns:a16="http://schemas.microsoft.com/office/drawing/2014/main" id="{6FAA1AD5-C8AC-8941-AF97-0C706DF8C131}"/>
                </a:ext>
              </a:extLst>
            </p:cNvPr>
            <p:cNvGrpSpPr/>
            <p:nvPr/>
          </p:nvGrpSpPr>
          <p:grpSpPr>
            <a:xfrm>
              <a:off x="179004" y="3339681"/>
              <a:ext cx="11556413" cy="1125038"/>
              <a:chOff x="172523" y="3533498"/>
              <a:chExt cx="11556413" cy="1125038"/>
            </a:xfrm>
          </p:grpSpPr>
          <p:sp>
            <p:nvSpPr>
              <p:cNvPr id="31" name="TextBox 30">
                <a:extLst>
                  <a:ext uri="{FF2B5EF4-FFF2-40B4-BE49-F238E27FC236}">
                    <a16:creationId xmlns:a16="http://schemas.microsoft.com/office/drawing/2014/main" id="{B4107AB3-9F75-FA43-B644-7170FD8AD298}"/>
                  </a:ext>
                </a:extLst>
              </p:cNvPr>
              <p:cNvSpPr txBox="1"/>
              <p:nvPr/>
            </p:nvSpPr>
            <p:spPr>
              <a:xfrm>
                <a:off x="5111251" y="4085802"/>
                <a:ext cx="485233" cy="572734"/>
              </a:xfrm>
              <a:prstGeom prst="rect">
                <a:avLst/>
              </a:prstGeom>
              <a:noFill/>
            </p:spPr>
            <p:txBody>
              <a:bodyPr wrap="none" rtlCol="0">
                <a:spAutoFit/>
              </a:bodyPr>
              <a:lstStyle/>
              <a:p>
                <a:r>
                  <a:rPr lang="en-US" dirty="0"/>
                  <a:t>0</a:t>
                </a:r>
              </a:p>
            </p:txBody>
          </p:sp>
          <p:sp>
            <p:nvSpPr>
              <p:cNvPr id="32" name="TextBox 31">
                <a:extLst>
                  <a:ext uri="{FF2B5EF4-FFF2-40B4-BE49-F238E27FC236}">
                    <a16:creationId xmlns:a16="http://schemas.microsoft.com/office/drawing/2014/main" id="{EB443052-33D5-CE4A-9399-22344C67492D}"/>
                  </a:ext>
                </a:extLst>
              </p:cNvPr>
              <p:cNvSpPr txBox="1"/>
              <p:nvPr/>
            </p:nvSpPr>
            <p:spPr>
              <a:xfrm>
                <a:off x="10917206" y="4048094"/>
                <a:ext cx="485233" cy="572734"/>
              </a:xfrm>
              <a:prstGeom prst="rect">
                <a:avLst/>
              </a:prstGeom>
              <a:noFill/>
            </p:spPr>
            <p:txBody>
              <a:bodyPr wrap="none" rtlCol="0">
                <a:spAutoFit/>
              </a:bodyPr>
              <a:lstStyle/>
              <a:p>
                <a:r>
                  <a:rPr lang="en-US" dirty="0"/>
                  <a:t>1</a:t>
                </a:r>
              </a:p>
            </p:txBody>
          </p:sp>
          <p:grpSp>
            <p:nvGrpSpPr>
              <p:cNvPr id="33" name="Group 32">
                <a:extLst>
                  <a:ext uri="{FF2B5EF4-FFF2-40B4-BE49-F238E27FC236}">
                    <a16:creationId xmlns:a16="http://schemas.microsoft.com/office/drawing/2014/main" id="{B5622A57-8569-344E-991C-85FD197192AD}"/>
                  </a:ext>
                </a:extLst>
              </p:cNvPr>
              <p:cNvGrpSpPr/>
              <p:nvPr/>
            </p:nvGrpSpPr>
            <p:grpSpPr>
              <a:xfrm>
                <a:off x="172523" y="3533498"/>
                <a:ext cx="11556413" cy="707886"/>
                <a:chOff x="172523" y="3533498"/>
                <a:chExt cx="11556413" cy="707886"/>
              </a:xfrm>
            </p:grpSpPr>
            <p:grpSp>
              <p:nvGrpSpPr>
                <p:cNvPr id="34" name="Group 33">
                  <a:extLst>
                    <a:ext uri="{FF2B5EF4-FFF2-40B4-BE49-F238E27FC236}">
                      <a16:creationId xmlns:a16="http://schemas.microsoft.com/office/drawing/2014/main" id="{CBD59F70-FDDC-DA41-9264-895F3B346CB1}"/>
                    </a:ext>
                  </a:extLst>
                </p:cNvPr>
                <p:cNvGrpSpPr/>
                <p:nvPr/>
              </p:nvGrpSpPr>
              <p:grpSpPr>
                <a:xfrm>
                  <a:off x="5242648" y="3696918"/>
                  <a:ext cx="6486288" cy="386724"/>
                  <a:chOff x="2407092" y="2516080"/>
                  <a:chExt cx="4182731" cy="249382"/>
                </a:xfrm>
              </p:grpSpPr>
              <p:cxnSp>
                <p:nvCxnSpPr>
                  <p:cNvPr id="40" name="Straight Arrow Connector 39">
                    <a:extLst>
                      <a:ext uri="{FF2B5EF4-FFF2-40B4-BE49-F238E27FC236}">
                        <a16:creationId xmlns:a16="http://schemas.microsoft.com/office/drawing/2014/main" id="{0E6AB1BF-452B-7240-8449-75396574144A}"/>
                      </a:ext>
                    </a:extLst>
                  </p:cNvPr>
                  <p:cNvCxnSpPr>
                    <a:cxnSpLocks/>
                  </p:cNvCxnSpPr>
                  <p:nvPr/>
                </p:nvCxnSpPr>
                <p:spPr>
                  <a:xfrm>
                    <a:off x="2407676" y="2636814"/>
                    <a:ext cx="418214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41" name="Group 40">
                    <a:extLst>
                      <a:ext uri="{FF2B5EF4-FFF2-40B4-BE49-F238E27FC236}">
                        <a16:creationId xmlns:a16="http://schemas.microsoft.com/office/drawing/2014/main" id="{C3E84065-068D-CA41-B936-CFBEB26E45F9}"/>
                      </a:ext>
                    </a:extLst>
                  </p:cNvPr>
                  <p:cNvGrpSpPr/>
                  <p:nvPr/>
                </p:nvGrpSpPr>
                <p:grpSpPr>
                  <a:xfrm>
                    <a:off x="2407092" y="2516080"/>
                    <a:ext cx="3728825" cy="249382"/>
                    <a:chOff x="2407092" y="2516080"/>
                    <a:chExt cx="3728825" cy="249382"/>
                  </a:xfrm>
                </p:grpSpPr>
                <p:cxnSp>
                  <p:nvCxnSpPr>
                    <p:cNvPr id="42" name="Straight Connector 41">
                      <a:extLst>
                        <a:ext uri="{FF2B5EF4-FFF2-40B4-BE49-F238E27FC236}">
                          <a16:creationId xmlns:a16="http://schemas.microsoft.com/office/drawing/2014/main" id="{71D20DB8-FC6A-B247-8CFA-3B857A2E6136}"/>
                        </a:ext>
                      </a:extLst>
                    </p:cNvPr>
                    <p:cNvCxnSpPr/>
                    <p:nvPr/>
                  </p:nvCxnSpPr>
                  <p:spPr>
                    <a:xfrm>
                      <a:off x="6135917" y="2516080"/>
                      <a:ext cx="0" cy="249382"/>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53B1D91-47E6-F646-9777-2394F876B1B8}"/>
                        </a:ext>
                      </a:extLst>
                    </p:cNvPr>
                    <p:cNvCxnSpPr>
                      <a:cxnSpLocks/>
                    </p:cNvCxnSpPr>
                    <p:nvPr/>
                  </p:nvCxnSpPr>
                  <p:spPr>
                    <a:xfrm>
                      <a:off x="2407092" y="2516080"/>
                      <a:ext cx="0" cy="249382"/>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35" name="Oval 34">
                  <a:extLst>
                    <a:ext uri="{FF2B5EF4-FFF2-40B4-BE49-F238E27FC236}">
                      <a16:creationId xmlns:a16="http://schemas.microsoft.com/office/drawing/2014/main" id="{2960D70D-3ECF-F34A-9F0A-421640522082}"/>
                    </a:ext>
                  </a:extLst>
                </p:cNvPr>
                <p:cNvSpPr/>
                <p:nvPr/>
              </p:nvSpPr>
              <p:spPr>
                <a:xfrm>
                  <a:off x="5939869" y="3543735"/>
                  <a:ext cx="680817" cy="680817"/>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A</a:t>
                  </a:r>
                </a:p>
              </p:txBody>
            </p:sp>
            <p:sp>
              <p:nvSpPr>
                <p:cNvPr id="36" name="TextBox 35">
                  <a:extLst>
                    <a:ext uri="{FF2B5EF4-FFF2-40B4-BE49-F238E27FC236}">
                      <a16:creationId xmlns:a16="http://schemas.microsoft.com/office/drawing/2014/main" id="{183A1FE0-AD96-C941-8BF8-C37FB731E55C}"/>
                    </a:ext>
                  </a:extLst>
                </p:cNvPr>
                <p:cNvSpPr txBox="1"/>
                <p:nvPr/>
              </p:nvSpPr>
              <p:spPr>
                <a:xfrm>
                  <a:off x="172523" y="3533498"/>
                  <a:ext cx="3316934" cy="707886"/>
                </a:xfrm>
                <a:prstGeom prst="rect">
                  <a:avLst/>
                </a:prstGeom>
                <a:noFill/>
              </p:spPr>
              <p:txBody>
                <a:bodyPr wrap="none" rtlCol="0">
                  <a:spAutoFit/>
                </a:bodyPr>
                <a:lstStyle/>
                <a:p>
                  <a:r>
                    <a:rPr lang="en-US" sz="2000" b="1" dirty="0"/>
                    <a:t>Equal mutual attraction</a:t>
                  </a:r>
                  <a:endParaRPr lang="en-US" sz="2000" dirty="0"/>
                </a:p>
                <a:p>
                  <a:r>
                    <a:rPr lang="en-US" sz="2000" dirty="0"/>
                    <a:t>without stubborn extremism</a:t>
                  </a:r>
                </a:p>
              </p:txBody>
            </p:sp>
            <p:sp>
              <p:nvSpPr>
                <p:cNvPr id="37" name="Right Arrow 36">
                  <a:extLst>
                    <a:ext uri="{FF2B5EF4-FFF2-40B4-BE49-F238E27FC236}">
                      <a16:creationId xmlns:a16="http://schemas.microsoft.com/office/drawing/2014/main" id="{55A4CB69-40EE-4F46-BF74-EF13BD4B043B}"/>
                    </a:ext>
                  </a:extLst>
                </p:cNvPr>
                <p:cNvSpPr/>
                <p:nvPr/>
              </p:nvSpPr>
              <p:spPr>
                <a:xfrm rot="10800000">
                  <a:off x="8497934" y="3696435"/>
                  <a:ext cx="992958" cy="386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7BCF7BF0-06FF-F442-ABDF-01D65C74D464}"/>
                    </a:ext>
                  </a:extLst>
                </p:cNvPr>
                <p:cNvSpPr/>
                <p:nvPr/>
              </p:nvSpPr>
              <p:spPr>
                <a:xfrm>
                  <a:off x="6620686" y="3696435"/>
                  <a:ext cx="992957" cy="386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43B833D-B3CC-234B-86C2-1D101CD21061}"/>
                    </a:ext>
                  </a:extLst>
                </p:cNvPr>
                <p:cNvSpPr/>
                <p:nvPr/>
              </p:nvSpPr>
              <p:spPr>
                <a:xfrm>
                  <a:off x="9467447" y="3543735"/>
                  <a:ext cx="680817" cy="680817"/>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B</a:t>
                  </a:r>
                </a:p>
              </p:txBody>
            </p:sp>
          </p:grpSp>
        </p:grpSp>
      </p:grpSp>
      <p:grpSp>
        <p:nvGrpSpPr>
          <p:cNvPr id="79" name="Group 78">
            <a:extLst>
              <a:ext uri="{FF2B5EF4-FFF2-40B4-BE49-F238E27FC236}">
                <a16:creationId xmlns:a16="http://schemas.microsoft.com/office/drawing/2014/main" id="{5128293F-62AA-D34A-8552-A413871B9318}"/>
              </a:ext>
            </a:extLst>
          </p:cNvPr>
          <p:cNvGrpSpPr/>
          <p:nvPr/>
        </p:nvGrpSpPr>
        <p:grpSpPr>
          <a:xfrm>
            <a:off x="1363227" y="1169715"/>
            <a:ext cx="9849416" cy="2622850"/>
            <a:chOff x="179004" y="209076"/>
            <a:chExt cx="11556412" cy="3077415"/>
          </a:xfrm>
        </p:grpSpPr>
        <p:grpSp>
          <p:nvGrpSpPr>
            <p:cNvPr id="3" name="Group 2">
              <a:extLst>
                <a:ext uri="{FF2B5EF4-FFF2-40B4-BE49-F238E27FC236}">
                  <a16:creationId xmlns:a16="http://schemas.microsoft.com/office/drawing/2014/main" id="{4BDD2A26-C1AA-EE4C-803E-D6B2A7046BE3}"/>
                </a:ext>
              </a:extLst>
            </p:cNvPr>
            <p:cNvGrpSpPr/>
            <p:nvPr/>
          </p:nvGrpSpPr>
          <p:grpSpPr>
            <a:xfrm>
              <a:off x="179004" y="1325563"/>
              <a:ext cx="11556412" cy="1095947"/>
              <a:chOff x="195969" y="1636610"/>
              <a:chExt cx="11556412" cy="1095947"/>
            </a:xfrm>
          </p:grpSpPr>
          <p:grpSp>
            <p:nvGrpSpPr>
              <p:cNvPr id="4" name="Group 3">
                <a:extLst>
                  <a:ext uri="{FF2B5EF4-FFF2-40B4-BE49-F238E27FC236}">
                    <a16:creationId xmlns:a16="http://schemas.microsoft.com/office/drawing/2014/main" id="{C5A5283B-1785-C644-A87B-975B20B5FB02}"/>
                  </a:ext>
                </a:extLst>
              </p:cNvPr>
              <p:cNvGrpSpPr/>
              <p:nvPr/>
            </p:nvGrpSpPr>
            <p:grpSpPr>
              <a:xfrm>
                <a:off x="5134696" y="1636610"/>
                <a:ext cx="6617685" cy="1095947"/>
                <a:chOff x="4502851" y="2417299"/>
                <a:chExt cx="4267464" cy="706730"/>
              </a:xfrm>
            </p:grpSpPr>
            <p:grpSp>
              <p:nvGrpSpPr>
                <p:cNvPr id="6" name="Group 5">
                  <a:extLst>
                    <a:ext uri="{FF2B5EF4-FFF2-40B4-BE49-F238E27FC236}">
                      <a16:creationId xmlns:a16="http://schemas.microsoft.com/office/drawing/2014/main" id="{1DE158BB-A53F-884F-A1E2-77DFAEFA95E2}"/>
                    </a:ext>
                  </a:extLst>
                </p:cNvPr>
                <p:cNvGrpSpPr/>
                <p:nvPr/>
              </p:nvGrpSpPr>
              <p:grpSpPr>
                <a:xfrm>
                  <a:off x="4587584" y="2449589"/>
                  <a:ext cx="4182731" cy="386724"/>
                  <a:chOff x="2407092" y="2449589"/>
                  <a:chExt cx="4182731" cy="386724"/>
                </a:xfrm>
              </p:grpSpPr>
              <p:cxnSp>
                <p:nvCxnSpPr>
                  <p:cNvPr id="11" name="Straight Arrow Connector 10">
                    <a:extLst>
                      <a:ext uri="{FF2B5EF4-FFF2-40B4-BE49-F238E27FC236}">
                        <a16:creationId xmlns:a16="http://schemas.microsoft.com/office/drawing/2014/main" id="{808141C0-5E4D-7645-827D-90BC050E69D8}"/>
                      </a:ext>
                    </a:extLst>
                  </p:cNvPr>
                  <p:cNvCxnSpPr>
                    <a:cxnSpLocks/>
                  </p:cNvCxnSpPr>
                  <p:nvPr/>
                </p:nvCxnSpPr>
                <p:spPr>
                  <a:xfrm>
                    <a:off x="2407676" y="2636814"/>
                    <a:ext cx="418214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81C51BAD-E870-4E42-B741-050C04D1A46D}"/>
                      </a:ext>
                    </a:extLst>
                  </p:cNvPr>
                  <p:cNvGrpSpPr/>
                  <p:nvPr/>
                </p:nvGrpSpPr>
                <p:grpSpPr>
                  <a:xfrm>
                    <a:off x="2407092" y="2516080"/>
                    <a:ext cx="3728825" cy="249382"/>
                    <a:chOff x="2407092" y="2516080"/>
                    <a:chExt cx="3728825" cy="249382"/>
                  </a:xfrm>
                </p:grpSpPr>
                <p:cxnSp>
                  <p:nvCxnSpPr>
                    <p:cNvPr id="13" name="Straight Connector 12">
                      <a:extLst>
                        <a:ext uri="{FF2B5EF4-FFF2-40B4-BE49-F238E27FC236}">
                          <a16:creationId xmlns:a16="http://schemas.microsoft.com/office/drawing/2014/main" id="{A89FC59D-56C8-AF41-AA67-FC8F390DB940}"/>
                        </a:ext>
                      </a:extLst>
                    </p:cNvPr>
                    <p:cNvCxnSpPr/>
                    <p:nvPr/>
                  </p:nvCxnSpPr>
                  <p:spPr>
                    <a:xfrm>
                      <a:off x="6135917" y="2516080"/>
                      <a:ext cx="0" cy="249382"/>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9C42F81-039E-8147-904D-CA7269C54464}"/>
                        </a:ext>
                      </a:extLst>
                    </p:cNvPr>
                    <p:cNvCxnSpPr>
                      <a:cxnSpLocks/>
                    </p:cNvCxnSpPr>
                    <p:nvPr/>
                  </p:nvCxnSpPr>
                  <p:spPr>
                    <a:xfrm>
                      <a:off x="2407092" y="2516080"/>
                      <a:ext cx="0" cy="249382"/>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7" name="TextBox 6">
                  <a:extLst>
                    <a:ext uri="{FF2B5EF4-FFF2-40B4-BE49-F238E27FC236}">
                      <a16:creationId xmlns:a16="http://schemas.microsoft.com/office/drawing/2014/main" id="{E9B8752D-C552-4A40-BE4E-6A85C6C1FA2F}"/>
                    </a:ext>
                  </a:extLst>
                </p:cNvPr>
                <p:cNvSpPr txBox="1"/>
                <p:nvPr/>
              </p:nvSpPr>
              <p:spPr>
                <a:xfrm>
                  <a:off x="4502851" y="2754697"/>
                  <a:ext cx="312906" cy="369332"/>
                </a:xfrm>
                <a:prstGeom prst="rect">
                  <a:avLst/>
                </a:prstGeom>
                <a:noFill/>
              </p:spPr>
              <p:txBody>
                <a:bodyPr wrap="none" rtlCol="0">
                  <a:spAutoFit/>
                </a:bodyPr>
                <a:lstStyle/>
                <a:p>
                  <a:r>
                    <a:rPr lang="en-US" dirty="0"/>
                    <a:t>0</a:t>
                  </a:r>
                </a:p>
              </p:txBody>
            </p:sp>
            <p:sp>
              <p:nvSpPr>
                <p:cNvPr id="8" name="TextBox 7">
                  <a:extLst>
                    <a:ext uri="{FF2B5EF4-FFF2-40B4-BE49-F238E27FC236}">
                      <a16:creationId xmlns:a16="http://schemas.microsoft.com/office/drawing/2014/main" id="{25014938-0B23-D845-B92D-505118127B68}"/>
                    </a:ext>
                  </a:extLst>
                </p:cNvPr>
                <p:cNvSpPr txBox="1"/>
                <p:nvPr/>
              </p:nvSpPr>
              <p:spPr>
                <a:xfrm>
                  <a:off x="8240785" y="2754697"/>
                  <a:ext cx="312906" cy="369332"/>
                </a:xfrm>
                <a:prstGeom prst="rect">
                  <a:avLst/>
                </a:prstGeom>
                <a:noFill/>
              </p:spPr>
              <p:txBody>
                <a:bodyPr wrap="none" rtlCol="0">
                  <a:spAutoFit/>
                </a:bodyPr>
                <a:lstStyle/>
                <a:p>
                  <a:r>
                    <a:rPr lang="en-US" dirty="0"/>
                    <a:t>1</a:t>
                  </a:r>
                </a:p>
              </p:txBody>
            </p:sp>
            <p:sp>
              <p:nvSpPr>
                <p:cNvPr id="9" name="Oval 8">
                  <a:extLst>
                    <a:ext uri="{FF2B5EF4-FFF2-40B4-BE49-F238E27FC236}">
                      <a16:creationId xmlns:a16="http://schemas.microsoft.com/office/drawing/2014/main" id="{EDE01DF5-73FD-544F-B8CB-2C73EA520E56}"/>
                    </a:ext>
                  </a:extLst>
                </p:cNvPr>
                <p:cNvSpPr/>
                <p:nvPr/>
              </p:nvSpPr>
              <p:spPr>
                <a:xfrm>
                  <a:off x="7311977" y="2417299"/>
                  <a:ext cx="439030" cy="439030"/>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B</a:t>
                  </a:r>
                </a:p>
              </p:txBody>
            </p:sp>
            <p:sp>
              <p:nvSpPr>
                <p:cNvPr id="10" name="Oval 9">
                  <a:extLst>
                    <a:ext uri="{FF2B5EF4-FFF2-40B4-BE49-F238E27FC236}">
                      <a16:creationId xmlns:a16="http://schemas.microsoft.com/office/drawing/2014/main" id="{4BDDA6D1-AC5A-994F-8899-0605476D5FA6}"/>
                    </a:ext>
                  </a:extLst>
                </p:cNvPr>
                <p:cNvSpPr/>
                <p:nvPr/>
              </p:nvSpPr>
              <p:spPr>
                <a:xfrm>
                  <a:off x="5037192" y="2417299"/>
                  <a:ext cx="439030" cy="439030"/>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A</a:t>
                  </a:r>
                </a:p>
              </p:txBody>
            </p:sp>
          </p:grpSp>
          <p:sp>
            <p:nvSpPr>
              <p:cNvPr id="5" name="TextBox 4">
                <a:extLst>
                  <a:ext uri="{FF2B5EF4-FFF2-40B4-BE49-F238E27FC236}">
                    <a16:creationId xmlns:a16="http://schemas.microsoft.com/office/drawing/2014/main" id="{0C1E4517-D5CB-7F4C-A60E-74E06D863852}"/>
                  </a:ext>
                </a:extLst>
              </p:cNvPr>
              <p:cNvSpPr txBox="1"/>
              <p:nvPr/>
            </p:nvSpPr>
            <p:spPr>
              <a:xfrm>
                <a:off x="195969" y="1687790"/>
                <a:ext cx="3874266" cy="400110"/>
              </a:xfrm>
              <a:prstGeom prst="rect">
                <a:avLst/>
              </a:prstGeom>
              <a:noFill/>
            </p:spPr>
            <p:txBody>
              <a:bodyPr wrap="none" rtlCol="0">
                <a:spAutoFit/>
              </a:bodyPr>
              <a:lstStyle/>
              <a:p>
                <a:r>
                  <a:rPr lang="en-US" sz="2000" b="1" dirty="0"/>
                  <a:t>Opinion extremity is a number</a:t>
                </a:r>
              </a:p>
            </p:txBody>
          </p:sp>
        </p:grpSp>
        <p:grpSp>
          <p:nvGrpSpPr>
            <p:cNvPr id="44" name="Group 43">
              <a:extLst>
                <a:ext uri="{FF2B5EF4-FFF2-40B4-BE49-F238E27FC236}">
                  <a16:creationId xmlns:a16="http://schemas.microsoft.com/office/drawing/2014/main" id="{14C2D199-148F-4E4D-AD47-0394741F2C54}"/>
                </a:ext>
              </a:extLst>
            </p:cNvPr>
            <p:cNvGrpSpPr/>
            <p:nvPr/>
          </p:nvGrpSpPr>
          <p:grpSpPr>
            <a:xfrm>
              <a:off x="5729932" y="209076"/>
              <a:ext cx="1146818" cy="3040645"/>
              <a:chOff x="2558643" y="1526796"/>
              <a:chExt cx="914400" cy="2424419"/>
            </a:xfrm>
          </p:grpSpPr>
          <p:grpSp>
            <p:nvGrpSpPr>
              <p:cNvPr id="45" name="Group 44">
                <a:extLst>
                  <a:ext uri="{FF2B5EF4-FFF2-40B4-BE49-F238E27FC236}">
                    <a16:creationId xmlns:a16="http://schemas.microsoft.com/office/drawing/2014/main" id="{9BE1D5BF-4FF3-A64D-867A-31AA10F167F3}"/>
                  </a:ext>
                </a:extLst>
              </p:cNvPr>
              <p:cNvGrpSpPr/>
              <p:nvPr/>
            </p:nvGrpSpPr>
            <p:grpSpPr>
              <a:xfrm>
                <a:off x="2558643" y="1526796"/>
                <a:ext cx="914400" cy="2424419"/>
                <a:chOff x="3305263" y="1308682"/>
                <a:chExt cx="914400" cy="2491530"/>
              </a:xfrm>
            </p:grpSpPr>
            <p:sp>
              <p:nvSpPr>
                <p:cNvPr id="47" name="Arc 46">
                  <a:extLst>
                    <a:ext uri="{FF2B5EF4-FFF2-40B4-BE49-F238E27FC236}">
                      <a16:creationId xmlns:a16="http://schemas.microsoft.com/office/drawing/2014/main" id="{CA3A8751-C5E5-EE44-B863-89AE7258CA81}"/>
                    </a:ext>
                  </a:extLst>
                </p:cNvPr>
                <p:cNvSpPr/>
                <p:nvPr/>
              </p:nvSpPr>
              <p:spPr>
                <a:xfrm>
                  <a:off x="3305263" y="2013357"/>
                  <a:ext cx="914400" cy="1786855"/>
                </a:xfrm>
                <a:prstGeom prst="arc">
                  <a:avLst>
                    <a:gd name="adj1" fmla="val 11027138"/>
                    <a:gd name="adj2" fmla="val 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48" name="Oval 47">
                  <a:extLst>
                    <a:ext uri="{FF2B5EF4-FFF2-40B4-BE49-F238E27FC236}">
                      <a16:creationId xmlns:a16="http://schemas.microsoft.com/office/drawing/2014/main" id="{9D63FCBB-7506-9D45-AF8D-E6472D3F82BB}"/>
                    </a:ext>
                  </a:extLst>
                </p:cNvPr>
                <p:cNvSpPr/>
                <p:nvPr/>
              </p:nvSpPr>
              <p:spPr>
                <a:xfrm>
                  <a:off x="3393347" y="1308682"/>
                  <a:ext cx="704675" cy="7046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6" name="TextBox 45">
                <a:extLst>
                  <a:ext uri="{FF2B5EF4-FFF2-40B4-BE49-F238E27FC236}">
                    <a16:creationId xmlns:a16="http://schemas.microsoft.com/office/drawing/2014/main" id="{020E72AB-840B-3741-8BB2-31185268ECB6}"/>
                  </a:ext>
                </a:extLst>
              </p:cNvPr>
              <p:cNvSpPr txBox="1"/>
              <p:nvPr/>
            </p:nvSpPr>
            <p:spPr>
              <a:xfrm>
                <a:off x="2839674" y="2558633"/>
                <a:ext cx="147293" cy="294482"/>
              </a:xfrm>
              <a:prstGeom prst="rect">
                <a:avLst/>
              </a:prstGeom>
              <a:noFill/>
            </p:spPr>
            <p:txBody>
              <a:bodyPr wrap="none" rtlCol="0">
                <a:spAutoFit/>
              </a:bodyPr>
              <a:lstStyle/>
              <a:p>
                <a:endParaRPr lang="en-US" dirty="0">
                  <a:latin typeface="Times" pitchFamily="2" charset="0"/>
                </a:endParaRPr>
              </a:p>
            </p:txBody>
          </p:sp>
        </p:grpSp>
        <p:grpSp>
          <p:nvGrpSpPr>
            <p:cNvPr id="51" name="Group 50">
              <a:extLst>
                <a:ext uri="{FF2B5EF4-FFF2-40B4-BE49-F238E27FC236}">
                  <a16:creationId xmlns:a16="http://schemas.microsoft.com/office/drawing/2014/main" id="{6083FC25-82B9-FA4B-BB16-1D97E4D866BF}"/>
                </a:ext>
              </a:extLst>
            </p:cNvPr>
            <p:cNvGrpSpPr/>
            <p:nvPr/>
          </p:nvGrpSpPr>
          <p:grpSpPr>
            <a:xfrm>
              <a:off x="9219633" y="245846"/>
              <a:ext cx="1146818" cy="3040645"/>
              <a:chOff x="2558643" y="1526796"/>
              <a:chExt cx="914400" cy="2424419"/>
            </a:xfrm>
          </p:grpSpPr>
          <p:grpSp>
            <p:nvGrpSpPr>
              <p:cNvPr id="52" name="Group 51">
                <a:extLst>
                  <a:ext uri="{FF2B5EF4-FFF2-40B4-BE49-F238E27FC236}">
                    <a16:creationId xmlns:a16="http://schemas.microsoft.com/office/drawing/2014/main" id="{EDAC43CD-DB14-F241-AF03-61EB1E5BA49C}"/>
                  </a:ext>
                </a:extLst>
              </p:cNvPr>
              <p:cNvGrpSpPr/>
              <p:nvPr/>
            </p:nvGrpSpPr>
            <p:grpSpPr>
              <a:xfrm>
                <a:off x="2558643" y="1526796"/>
                <a:ext cx="914400" cy="2424419"/>
                <a:chOff x="3305263" y="1308682"/>
                <a:chExt cx="914400" cy="2491530"/>
              </a:xfrm>
            </p:grpSpPr>
            <p:sp>
              <p:nvSpPr>
                <p:cNvPr id="54" name="Arc 53">
                  <a:extLst>
                    <a:ext uri="{FF2B5EF4-FFF2-40B4-BE49-F238E27FC236}">
                      <a16:creationId xmlns:a16="http://schemas.microsoft.com/office/drawing/2014/main" id="{4555A594-70F2-164B-A1EC-835984B11B5C}"/>
                    </a:ext>
                  </a:extLst>
                </p:cNvPr>
                <p:cNvSpPr/>
                <p:nvPr/>
              </p:nvSpPr>
              <p:spPr>
                <a:xfrm>
                  <a:off x="3305263" y="2013357"/>
                  <a:ext cx="914400" cy="1786855"/>
                </a:xfrm>
                <a:prstGeom prst="arc">
                  <a:avLst>
                    <a:gd name="adj1" fmla="val 11027138"/>
                    <a:gd name="adj2" fmla="val 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55" name="Oval 54">
                  <a:extLst>
                    <a:ext uri="{FF2B5EF4-FFF2-40B4-BE49-F238E27FC236}">
                      <a16:creationId xmlns:a16="http://schemas.microsoft.com/office/drawing/2014/main" id="{0DBB90D5-8B64-5042-B0A5-082CA627F8F7}"/>
                    </a:ext>
                  </a:extLst>
                </p:cNvPr>
                <p:cNvSpPr/>
                <p:nvPr/>
              </p:nvSpPr>
              <p:spPr>
                <a:xfrm>
                  <a:off x="3393347" y="1308682"/>
                  <a:ext cx="704675" cy="7046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53" name="TextBox 52">
                <a:extLst>
                  <a:ext uri="{FF2B5EF4-FFF2-40B4-BE49-F238E27FC236}">
                    <a16:creationId xmlns:a16="http://schemas.microsoft.com/office/drawing/2014/main" id="{1EA2A074-07DB-7541-A03E-780C27C44884}"/>
                  </a:ext>
                </a:extLst>
              </p:cNvPr>
              <p:cNvSpPr txBox="1"/>
              <p:nvPr/>
            </p:nvSpPr>
            <p:spPr>
              <a:xfrm>
                <a:off x="2839674" y="2558633"/>
                <a:ext cx="147293" cy="294482"/>
              </a:xfrm>
              <a:prstGeom prst="rect">
                <a:avLst/>
              </a:prstGeom>
              <a:noFill/>
            </p:spPr>
            <p:txBody>
              <a:bodyPr wrap="none" rtlCol="0">
                <a:spAutoFit/>
              </a:bodyPr>
              <a:lstStyle/>
              <a:p>
                <a:endParaRPr lang="en-US" dirty="0">
                  <a:latin typeface="Times" pitchFamily="2" charset="0"/>
                </a:endParaRPr>
              </a:p>
            </p:txBody>
          </p:sp>
        </p:grpSp>
      </p:grpSp>
      <p:grpSp>
        <p:nvGrpSpPr>
          <p:cNvPr id="77" name="Group 76">
            <a:extLst>
              <a:ext uri="{FF2B5EF4-FFF2-40B4-BE49-F238E27FC236}">
                <a16:creationId xmlns:a16="http://schemas.microsoft.com/office/drawing/2014/main" id="{96DA6CA1-9F1B-A243-B649-3C348A627E07}"/>
              </a:ext>
            </a:extLst>
          </p:cNvPr>
          <p:cNvGrpSpPr/>
          <p:nvPr/>
        </p:nvGrpSpPr>
        <p:grpSpPr>
          <a:xfrm>
            <a:off x="1363228" y="4650132"/>
            <a:ext cx="9869400" cy="2450141"/>
            <a:chOff x="179004" y="3719426"/>
            <a:chExt cx="11579859" cy="2874773"/>
          </a:xfrm>
        </p:grpSpPr>
        <p:grpSp>
          <p:nvGrpSpPr>
            <p:cNvPr id="66" name="Group 65">
              <a:extLst>
                <a:ext uri="{FF2B5EF4-FFF2-40B4-BE49-F238E27FC236}">
                  <a16:creationId xmlns:a16="http://schemas.microsoft.com/office/drawing/2014/main" id="{F17D8F54-2955-4E4B-8EEB-026F53C48C45}"/>
                </a:ext>
              </a:extLst>
            </p:cNvPr>
            <p:cNvGrpSpPr/>
            <p:nvPr/>
          </p:nvGrpSpPr>
          <p:grpSpPr>
            <a:xfrm>
              <a:off x="7242518" y="4368757"/>
              <a:ext cx="822466" cy="2180665"/>
              <a:chOff x="2558643" y="1526796"/>
              <a:chExt cx="914400" cy="2424419"/>
            </a:xfrm>
            <a:solidFill>
              <a:schemeClr val="bg1"/>
            </a:solidFill>
          </p:grpSpPr>
          <p:grpSp>
            <p:nvGrpSpPr>
              <p:cNvPr id="67" name="Group 66">
                <a:extLst>
                  <a:ext uri="{FF2B5EF4-FFF2-40B4-BE49-F238E27FC236}">
                    <a16:creationId xmlns:a16="http://schemas.microsoft.com/office/drawing/2014/main" id="{7FE98B3A-3168-F840-9EDF-F19DCDEEC18C}"/>
                  </a:ext>
                </a:extLst>
              </p:cNvPr>
              <p:cNvGrpSpPr/>
              <p:nvPr/>
            </p:nvGrpSpPr>
            <p:grpSpPr>
              <a:xfrm>
                <a:off x="2558643" y="1526796"/>
                <a:ext cx="914400" cy="2424419"/>
                <a:chOff x="3305263" y="1308682"/>
                <a:chExt cx="914400" cy="2491530"/>
              </a:xfrm>
              <a:grpFill/>
            </p:grpSpPr>
            <p:sp>
              <p:nvSpPr>
                <p:cNvPr id="69" name="Arc 68">
                  <a:extLst>
                    <a:ext uri="{FF2B5EF4-FFF2-40B4-BE49-F238E27FC236}">
                      <a16:creationId xmlns:a16="http://schemas.microsoft.com/office/drawing/2014/main" id="{5878D878-6262-8946-A6B7-BB13E1929692}"/>
                    </a:ext>
                  </a:extLst>
                </p:cNvPr>
                <p:cNvSpPr/>
                <p:nvPr/>
              </p:nvSpPr>
              <p:spPr>
                <a:xfrm>
                  <a:off x="3305263" y="2013357"/>
                  <a:ext cx="914400" cy="1786855"/>
                </a:xfrm>
                <a:prstGeom prst="arc">
                  <a:avLst>
                    <a:gd name="adj1" fmla="val 11027138"/>
                    <a:gd name="adj2" fmla="val 0"/>
                  </a:avLst>
                </a:prstGeom>
                <a:grpFill/>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70" name="Oval 69">
                  <a:extLst>
                    <a:ext uri="{FF2B5EF4-FFF2-40B4-BE49-F238E27FC236}">
                      <a16:creationId xmlns:a16="http://schemas.microsoft.com/office/drawing/2014/main" id="{011AA609-94D0-4F44-BA35-A36AE267CEBD}"/>
                    </a:ext>
                  </a:extLst>
                </p:cNvPr>
                <p:cNvSpPr/>
                <p:nvPr/>
              </p:nvSpPr>
              <p:spPr>
                <a:xfrm>
                  <a:off x="3393347" y="1308682"/>
                  <a:ext cx="704675" cy="70467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8" name="TextBox 67">
                <a:extLst>
                  <a:ext uri="{FF2B5EF4-FFF2-40B4-BE49-F238E27FC236}">
                    <a16:creationId xmlns:a16="http://schemas.microsoft.com/office/drawing/2014/main" id="{50087DCE-C7FD-A94E-B90D-395BEB7EC6DF}"/>
                  </a:ext>
                </a:extLst>
              </p:cNvPr>
              <p:cNvSpPr txBox="1"/>
              <p:nvPr/>
            </p:nvSpPr>
            <p:spPr>
              <a:xfrm>
                <a:off x="2839674" y="2558633"/>
                <a:ext cx="147293" cy="294482"/>
              </a:xfrm>
              <a:prstGeom prst="rect">
                <a:avLst/>
              </a:prstGeom>
              <a:grpFill/>
            </p:spPr>
            <p:txBody>
              <a:bodyPr wrap="none" rtlCol="0">
                <a:spAutoFit/>
              </a:bodyPr>
              <a:lstStyle/>
              <a:p>
                <a:endParaRPr lang="en-US" dirty="0">
                  <a:latin typeface="Times" pitchFamily="2" charset="0"/>
                </a:endParaRPr>
              </a:p>
            </p:txBody>
          </p:sp>
        </p:grpSp>
        <p:grpSp>
          <p:nvGrpSpPr>
            <p:cNvPr id="15" name="Group 14">
              <a:extLst>
                <a:ext uri="{FF2B5EF4-FFF2-40B4-BE49-F238E27FC236}">
                  <a16:creationId xmlns:a16="http://schemas.microsoft.com/office/drawing/2014/main" id="{A9109420-2441-A140-A4B2-70EA5A32E009}"/>
                </a:ext>
              </a:extLst>
            </p:cNvPr>
            <p:cNvGrpSpPr/>
            <p:nvPr/>
          </p:nvGrpSpPr>
          <p:grpSpPr>
            <a:xfrm>
              <a:off x="179004" y="3719426"/>
              <a:ext cx="11579859" cy="2539516"/>
              <a:chOff x="172523" y="3913243"/>
              <a:chExt cx="11579859" cy="2539516"/>
            </a:xfrm>
          </p:grpSpPr>
          <p:cxnSp>
            <p:nvCxnSpPr>
              <p:cNvPr id="16" name="Straight Connector 15">
                <a:extLst>
                  <a:ext uri="{FF2B5EF4-FFF2-40B4-BE49-F238E27FC236}">
                    <a16:creationId xmlns:a16="http://schemas.microsoft.com/office/drawing/2014/main" id="{2F82606F-ECFD-D54B-B216-410FCBB754F1}"/>
                  </a:ext>
                </a:extLst>
              </p:cNvPr>
              <p:cNvCxnSpPr>
                <a:cxnSpLocks/>
                <a:endCxn id="70" idx="0"/>
              </p:cNvCxnSpPr>
              <p:nvPr/>
            </p:nvCxnSpPr>
            <p:spPr>
              <a:xfrm flipH="1">
                <a:off x="7632179" y="3913243"/>
                <a:ext cx="11634" cy="649331"/>
              </a:xfrm>
              <a:prstGeom prst="line">
                <a:avLst/>
              </a:prstGeom>
              <a:ln w="28575">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F988842-81BE-C240-8D03-729B780EE340}"/>
                  </a:ext>
                </a:extLst>
              </p:cNvPr>
              <p:cNvCxnSpPr>
                <a:cxnSpLocks/>
              </p:cNvCxnSpPr>
              <p:nvPr/>
            </p:nvCxnSpPr>
            <p:spPr>
              <a:xfrm>
                <a:off x="8505376" y="3913244"/>
                <a:ext cx="0" cy="1696071"/>
              </a:xfrm>
              <a:prstGeom prst="line">
                <a:avLst/>
              </a:prstGeom>
              <a:ln w="28575">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2E4E870-FD6B-1B4E-8177-6D762710A9F0}"/>
                  </a:ext>
                </a:extLst>
              </p:cNvPr>
              <p:cNvGrpSpPr/>
              <p:nvPr/>
            </p:nvGrpSpPr>
            <p:grpSpPr>
              <a:xfrm>
                <a:off x="172523" y="5319104"/>
                <a:ext cx="11579859" cy="1133655"/>
                <a:chOff x="172523" y="5283935"/>
                <a:chExt cx="11579859" cy="1133655"/>
              </a:xfrm>
            </p:grpSpPr>
            <p:grpSp>
              <p:nvGrpSpPr>
                <p:cNvPr id="19" name="Group 18">
                  <a:extLst>
                    <a:ext uri="{FF2B5EF4-FFF2-40B4-BE49-F238E27FC236}">
                      <a16:creationId xmlns:a16="http://schemas.microsoft.com/office/drawing/2014/main" id="{DAAA3A55-35EF-024E-B9CE-57DCB8E1110E}"/>
                    </a:ext>
                  </a:extLst>
                </p:cNvPr>
                <p:cNvGrpSpPr/>
                <p:nvPr/>
              </p:nvGrpSpPr>
              <p:grpSpPr>
                <a:xfrm>
                  <a:off x="5153551" y="5283935"/>
                  <a:ext cx="6598831" cy="1133655"/>
                  <a:chOff x="4515009" y="2417299"/>
                  <a:chExt cx="4255306" cy="731046"/>
                </a:xfrm>
              </p:grpSpPr>
              <p:grpSp>
                <p:nvGrpSpPr>
                  <p:cNvPr id="21" name="Group 20">
                    <a:extLst>
                      <a:ext uri="{FF2B5EF4-FFF2-40B4-BE49-F238E27FC236}">
                        <a16:creationId xmlns:a16="http://schemas.microsoft.com/office/drawing/2014/main" id="{B0A3FBC6-358A-A646-B0F3-B70E97970436}"/>
                      </a:ext>
                    </a:extLst>
                  </p:cNvPr>
                  <p:cNvGrpSpPr/>
                  <p:nvPr/>
                </p:nvGrpSpPr>
                <p:grpSpPr>
                  <a:xfrm>
                    <a:off x="4587584" y="2516080"/>
                    <a:ext cx="4182731" cy="249382"/>
                    <a:chOff x="2407092" y="2516080"/>
                    <a:chExt cx="4182731" cy="249382"/>
                  </a:xfrm>
                </p:grpSpPr>
                <p:cxnSp>
                  <p:nvCxnSpPr>
                    <p:cNvPr id="26" name="Straight Arrow Connector 25">
                      <a:extLst>
                        <a:ext uri="{FF2B5EF4-FFF2-40B4-BE49-F238E27FC236}">
                          <a16:creationId xmlns:a16="http://schemas.microsoft.com/office/drawing/2014/main" id="{253944E9-22FB-E442-B593-61CAC2B38BFE}"/>
                        </a:ext>
                      </a:extLst>
                    </p:cNvPr>
                    <p:cNvCxnSpPr>
                      <a:cxnSpLocks/>
                    </p:cNvCxnSpPr>
                    <p:nvPr/>
                  </p:nvCxnSpPr>
                  <p:spPr>
                    <a:xfrm>
                      <a:off x="2407676" y="2636814"/>
                      <a:ext cx="418214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70C15C4E-CFBB-EE4E-95B8-C3F7DAB2E107}"/>
                        </a:ext>
                      </a:extLst>
                    </p:cNvPr>
                    <p:cNvGrpSpPr/>
                    <p:nvPr/>
                  </p:nvGrpSpPr>
                  <p:grpSpPr>
                    <a:xfrm>
                      <a:off x="2407092" y="2516080"/>
                      <a:ext cx="3728825" cy="249382"/>
                      <a:chOff x="2407092" y="2516080"/>
                      <a:chExt cx="3728825" cy="249382"/>
                    </a:xfrm>
                  </p:grpSpPr>
                  <p:cxnSp>
                    <p:nvCxnSpPr>
                      <p:cNvPr id="28" name="Straight Connector 27">
                        <a:extLst>
                          <a:ext uri="{FF2B5EF4-FFF2-40B4-BE49-F238E27FC236}">
                            <a16:creationId xmlns:a16="http://schemas.microsoft.com/office/drawing/2014/main" id="{4D230638-8DFE-6745-9342-46B31E22B310}"/>
                          </a:ext>
                        </a:extLst>
                      </p:cNvPr>
                      <p:cNvCxnSpPr/>
                      <p:nvPr/>
                    </p:nvCxnSpPr>
                    <p:spPr>
                      <a:xfrm>
                        <a:off x="6135917" y="2516080"/>
                        <a:ext cx="0" cy="249382"/>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383C442-6538-224F-9135-E2897269283D}"/>
                          </a:ext>
                        </a:extLst>
                      </p:cNvPr>
                      <p:cNvCxnSpPr>
                        <a:cxnSpLocks/>
                      </p:cNvCxnSpPr>
                      <p:nvPr/>
                    </p:nvCxnSpPr>
                    <p:spPr>
                      <a:xfrm>
                        <a:off x="2407092" y="2516080"/>
                        <a:ext cx="0" cy="249382"/>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22" name="TextBox 21">
                    <a:extLst>
                      <a:ext uri="{FF2B5EF4-FFF2-40B4-BE49-F238E27FC236}">
                        <a16:creationId xmlns:a16="http://schemas.microsoft.com/office/drawing/2014/main" id="{65BE6838-0A61-D04D-9FF3-CEE388FAB987}"/>
                      </a:ext>
                    </a:extLst>
                  </p:cNvPr>
                  <p:cNvSpPr txBox="1"/>
                  <p:nvPr/>
                </p:nvSpPr>
                <p:spPr>
                  <a:xfrm>
                    <a:off x="4515009" y="2779013"/>
                    <a:ext cx="312906" cy="369332"/>
                  </a:xfrm>
                  <a:prstGeom prst="rect">
                    <a:avLst/>
                  </a:prstGeom>
                  <a:noFill/>
                </p:spPr>
                <p:txBody>
                  <a:bodyPr wrap="none" rtlCol="0">
                    <a:spAutoFit/>
                  </a:bodyPr>
                  <a:lstStyle/>
                  <a:p>
                    <a:r>
                      <a:rPr lang="en-US" dirty="0"/>
                      <a:t>0</a:t>
                    </a:r>
                  </a:p>
                </p:txBody>
              </p:sp>
              <p:sp>
                <p:nvSpPr>
                  <p:cNvPr id="23" name="TextBox 22">
                    <a:extLst>
                      <a:ext uri="{FF2B5EF4-FFF2-40B4-BE49-F238E27FC236}">
                        <a16:creationId xmlns:a16="http://schemas.microsoft.com/office/drawing/2014/main" id="{C9B00652-A80D-9B4F-B300-161BE28B6087}"/>
                      </a:ext>
                    </a:extLst>
                  </p:cNvPr>
                  <p:cNvSpPr txBox="1"/>
                  <p:nvPr/>
                </p:nvSpPr>
                <p:spPr>
                  <a:xfrm>
                    <a:off x="8252943" y="2748618"/>
                    <a:ext cx="312906" cy="369332"/>
                  </a:xfrm>
                  <a:prstGeom prst="rect">
                    <a:avLst/>
                  </a:prstGeom>
                  <a:noFill/>
                </p:spPr>
                <p:txBody>
                  <a:bodyPr wrap="none" rtlCol="0">
                    <a:spAutoFit/>
                  </a:bodyPr>
                  <a:lstStyle/>
                  <a:p>
                    <a:r>
                      <a:rPr lang="en-US" dirty="0"/>
                      <a:t>1</a:t>
                    </a:r>
                  </a:p>
                </p:txBody>
              </p:sp>
              <p:sp>
                <p:nvSpPr>
                  <p:cNvPr id="24" name="Oval 23">
                    <a:extLst>
                      <a:ext uri="{FF2B5EF4-FFF2-40B4-BE49-F238E27FC236}">
                        <a16:creationId xmlns:a16="http://schemas.microsoft.com/office/drawing/2014/main" id="{39980BE9-F160-4341-9E73-916EE696D17A}"/>
                      </a:ext>
                    </a:extLst>
                  </p:cNvPr>
                  <p:cNvSpPr/>
                  <p:nvPr/>
                </p:nvSpPr>
                <p:spPr>
                  <a:xfrm>
                    <a:off x="7057404" y="2417299"/>
                    <a:ext cx="439030" cy="439030"/>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B</a:t>
                    </a:r>
                  </a:p>
                </p:txBody>
              </p:sp>
              <p:sp>
                <p:nvSpPr>
                  <p:cNvPr id="25" name="Oval 24">
                    <a:extLst>
                      <a:ext uri="{FF2B5EF4-FFF2-40B4-BE49-F238E27FC236}">
                        <a16:creationId xmlns:a16="http://schemas.microsoft.com/office/drawing/2014/main" id="{39797498-F0A3-3947-992A-5EB079428F20}"/>
                      </a:ext>
                    </a:extLst>
                  </p:cNvPr>
                  <p:cNvSpPr/>
                  <p:nvPr/>
                </p:nvSpPr>
                <p:spPr>
                  <a:xfrm>
                    <a:off x="5897648" y="2417299"/>
                    <a:ext cx="439030" cy="439030"/>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A</a:t>
                    </a:r>
                  </a:p>
                </p:txBody>
              </p:sp>
            </p:grpSp>
            <p:sp>
              <p:nvSpPr>
                <p:cNvPr id="20" name="TextBox 19">
                  <a:extLst>
                    <a:ext uri="{FF2B5EF4-FFF2-40B4-BE49-F238E27FC236}">
                      <a16:creationId xmlns:a16="http://schemas.microsoft.com/office/drawing/2014/main" id="{0DFF97B4-6D4C-9645-9AE7-B130AA7EFE34}"/>
                    </a:ext>
                  </a:extLst>
                </p:cNvPr>
                <p:cNvSpPr txBox="1"/>
                <p:nvPr/>
              </p:nvSpPr>
              <p:spPr>
                <a:xfrm>
                  <a:off x="172523" y="5311669"/>
                  <a:ext cx="3403496" cy="707886"/>
                </a:xfrm>
                <a:prstGeom prst="rect">
                  <a:avLst/>
                </a:prstGeom>
                <a:noFill/>
              </p:spPr>
              <p:txBody>
                <a:bodyPr wrap="none" rtlCol="0">
                  <a:spAutoFit/>
                </a:bodyPr>
                <a:lstStyle/>
                <a:p>
                  <a:r>
                    <a:rPr lang="en-US" sz="2000" b="1" dirty="0"/>
                    <a:t>Stubborn extremism </a:t>
                  </a:r>
                  <a:r>
                    <a:rPr lang="en-US" sz="2000" dirty="0"/>
                    <a:t>limits </a:t>
                  </a:r>
                </a:p>
                <a:p>
                  <a:r>
                    <a:rPr lang="en-US" sz="2000" dirty="0"/>
                    <a:t>the effect of social influence</a:t>
                  </a:r>
                </a:p>
              </p:txBody>
            </p:sp>
          </p:grpSp>
        </p:grpSp>
        <p:grpSp>
          <p:nvGrpSpPr>
            <p:cNvPr id="71" name="Group 70">
              <a:extLst>
                <a:ext uri="{FF2B5EF4-FFF2-40B4-BE49-F238E27FC236}">
                  <a16:creationId xmlns:a16="http://schemas.microsoft.com/office/drawing/2014/main" id="{7740A596-F936-3E4D-B266-B83BD398E443}"/>
                </a:ext>
              </a:extLst>
            </p:cNvPr>
            <p:cNvGrpSpPr/>
            <p:nvPr/>
          </p:nvGrpSpPr>
          <p:grpSpPr>
            <a:xfrm>
              <a:off x="9036147" y="4413534"/>
              <a:ext cx="822466" cy="2180665"/>
              <a:chOff x="2558643" y="1526796"/>
              <a:chExt cx="914400" cy="2424419"/>
            </a:xfrm>
          </p:grpSpPr>
          <p:grpSp>
            <p:nvGrpSpPr>
              <p:cNvPr id="72" name="Group 71">
                <a:extLst>
                  <a:ext uri="{FF2B5EF4-FFF2-40B4-BE49-F238E27FC236}">
                    <a16:creationId xmlns:a16="http://schemas.microsoft.com/office/drawing/2014/main" id="{607507BF-A688-7940-B40E-DDB01E2F2E29}"/>
                  </a:ext>
                </a:extLst>
              </p:cNvPr>
              <p:cNvGrpSpPr/>
              <p:nvPr/>
            </p:nvGrpSpPr>
            <p:grpSpPr>
              <a:xfrm>
                <a:off x="2558643" y="1526796"/>
                <a:ext cx="914400" cy="2424419"/>
                <a:chOff x="3305263" y="1308682"/>
                <a:chExt cx="914400" cy="2491530"/>
              </a:xfrm>
            </p:grpSpPr>
            <p:sp>
              <p:nvSpPr>
                <p:cNvPr id="74" name="Arc 73">
                  <a:extLst>
                    <a:ext uri="{FF2B5EF4-FFF2-40B4-BE49-F238E27FC236}">
                      <a16:creationId xmlns:a16="http://schemas.microsoft.com/office/drawing/2014/main" id="{BF777CE5-FCB0-F944-B245-D5F25660AEE2}"/>
                    </a:ext>
                  </a:extLst>
                </p:cNvPr>
                <p:cNvSpPr/>
                <p:nvPr/>
              </p:nvSpPr>
              <p:spPr>
                <a:xfrm>
                  <a:off x="3305263" y="2013357"/>
                  <a:ext cx="914400" cy="1786855"/>
                </a:xfrm>
                <a:prstGeom prst="arc">
                  <a:avLst>
                    <a:gd name="adj1" fmla="val 11027138"/>
                    <a:gd name="adj2" fmla="val 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75" name="Oval 74">
                  <a:extLst>
                    <a:ext uri="{FF2B5EF4-FFF2-40B4-BE49-F238E27FC236}">
                      <a16:creationId xmlns:a16="http://schemas.microsoft.com/office/drawing/2014/main" id="{3EC7F6E1-23E8-A445-A53D-A1E70DB370BF}"/>
                    </a:ext>
                  </a:extLst>
                </p:cNvPr>
                <p:cNvSpPr/>
                <p:nvPr/>
              </p:nvSpPr>
              <p:spPr>
                <a:xfrm>
                  <a:off x="3393347" y="1308682"/>
                  <a:ext cx="704675" cy="7046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73" name="TextBox 72">
                <a:extLst>
                  <a:ext uri="{FF2B5EF4-FFF2-40B4-BE49-F238E27FC236}">
                    <a16:creationId xmlns:a16="http://schemas.microsoft.com/office/drawing/2014/main" id="{8928234E-26D0-CC4E-B3CD-ACC7E0A65C96}"/>
                  </a:ext>
                </a:extLst>
              </p:cNvPr>
              <p:cNvSpPr txBox="1"/>
              <p:nvPr/>
            </p:nvSpPr>
            <p:spPr>
              <a:xfrm>
                <a:off x="2839674" y="2558633"/>
                <a:ext cx="147293" cy="294482"/>
              </a:xfrm>
              <a:prstGeom prst="rect">
                <a:avLst/>
              </a:prstGeom>
              <a:noFill/>
            </p:spPr>
            <p:txBody>
              <a:bodyPr wrap="none" rtlCol="0">
                <a:spAutoFit/>
              </a:bodyPr>
              <a:lstStyle/>
              <a:p>
                <a:endParaRPr lang="en-US" dirty="0">
                  <a:latin typeface="Times" pitchFamily="2" charset="0"/>
                </a:endParaRPr>
              </a:p>
            </p:txBody>
          </p:sp>
        </p:grpSp>
      </p:grpSp>
    </p:spTree>
    <p:extLst>
      <p:ext uri="{BB962C8B-B14F-4D97-AF65-F5344CB8AC3E}">
        <p14:creationId xmlns:p14="http://schemas.microsoft.com/office/powerpoint/2010/main" val="341336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dissolv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3127F-A541-8D40-8FCD-71D31E729591}"/>
              </a:ext>
            </a:extLst>
          </p:cNvPr>
          <p:cNvSpPr>
            <a:spLocks noGrp="1"/>
          </p:cNvSpPr>
          <p:nvPr>
            <p:ph type="title"/>
          </p:nvPr>
        </p:nvSpPr>
        <p:spPr>
          <a:xfrm>
            <a:off x="104173" y="57874"/>
            <a:ext cx="10515600" cy="946468"/>
          </a:xfrm>
        </p:spPr>
        <p:txBody>
          <a:bodyPr/>
          <a:lstStyle/>
          <a:p>
            <a:r>
              <a:rPr lang="en-US" dirty="0"/>
              <a:t>Simulating social influence dynamics</a:t>
            </a:r>
          </a:p>
        </p:txBody>
      </p:sp>
      <p:sp>
        <p:nvSpPr>
          <p:cNvPr id="3" name="TextBox 2">
            <a:extLst>
              <a:ext uri="{FF2B5EF4-FFF2-40B4-BE49-F238E27FC236}">
                <a16:creationId xmlns:a16="http://schemas.microsoft.com/office/drawing/2014/main" id="{E4C63686-9013-9C44-9938-D2618F89EE9A}"/>
              </a:ext>
            </a:extLst>
          </p:cNvPr>
          <p:cNvSpPr txBox="1"/>
          <p:nvPr/>
        </p:nvSpPr>
        <p:spPr>
          <a:xfrm>
            <a:off x="6328199" y="7194378"/>
            <a:ext cx="5166735" cy="1200329"/>
          </a:xfrm>
          <a:prstGeom prst="rect">
            <a:avLst/>
          </a:prstGeom>
          <a:noFill/>
        </p:spPr>
        <p:txBody>
          <a:bodyPr wrap="none" rtlCol="0">
            <a:spAutoFit/>
          </a:bodyPr>
          <a:lstStyle/>
          <a:p>
            <a:r>
              <a:rPr lang="en-US" dirty="0"/>
              <a:t>Need to somehow explain how we go from the </a:t>
            </a:r>
          </a:p>
          <a:p>
            <a:r>
              <a:rPr lang="en-US" dirty="0"/>
              <a:t>cognitive factors listed in quad figure above to getting</a:t>
            </a:r>
          </a:p>
          <a:p>
            <a:r>
              <a:rPr lang="en-US" dirty="0"/>
              <a:t>the simulated data presented in the next slide, and in</a:t>
            </a:r>
          </a:p>
          <a:p>
            <a:r>
              <a:rPr lang="en-US" dirty="0"/>
              <a:t>results from Study 4.</a:t>
            </a:r>
          </a:p>
        </p:txBody>
      </p:sp>
      <p:pic>
        <p:nvPicPr>
          <p:cNvPr id="36" name="Picture 35">
            <a:extLst>
              <a:ext uri="{FF2B5EF4-FFF2-40B4-BE49-F238E27FC236}">
                <a16:creationId xmlns:a16="http://schemas.microsoft.com/office/drawing/2014/main" id="{26370053-A198-A241-9750-7F67B579965A}"/>
              </a:ext>
            </a:extLst>
          </p:cNvPr>
          <p:cNvPicPr>
            <a:picLocks noChangeAspect="1"/>
          </p:cNvPicPr>
          <p:nvPr/>
        </p:nvPicPr>
        <p:blipFill>
          <a:blip r:embed="rId2"/>
          <a:stretch>
            <a:fillRect/>
          </a:stretch>
        </p:blipFill>
        <p:spPr>
          <a:xfrm>
            <a:off x="6246312" y="2616578"/>
            <a:ext cx="6446104" cy="3512076"/>
          </a:xfrm>
          <a:prstGeom prst="rect">
            <a:avLst/>
          </a:prstGeom>
        </p:spPr>
      </p:pic>
      <p:sp>
        <p:nvSpPr>
          <p:cNvPr id="37" name="TextBox 36">
            <a:extLst>
              <a:ext uri="{FF2B5EF4-FFF2-40B4-BE49-F238E27FC236}">
                <a16:creationId xmlns:a16="http://schemas.microsoft.com/office/drawing/2014/main" id="{C2AE0463-01CD-FD42-BC98-8C06C23DA707}"/>
              </a:ext>
            </a:extLst>
          </p:cNvPr>
          <p:cNvSpPr txBox="1"/>
          <p:nvPr/>
        </p:nvSpPr>
        <p:spPr>
          <a:xfrm>
            <a:off x="95531" y="1596789"/>
            <a:ext cx="6017929" cy="5632311"/>
          </a:xfrm>
          <a:prstGeom prst="rect">
            <a:avLst/>
          </a:prstGeom>
          <a:noFill/>
        </p:spPr>
        <p:txBody>
          <a:bodyPr wrap="none" rtlCol="0">
            <a:spAutoFit/>
          </a:bodyPr>
          <a:lstStyle/>
          <a:p>
            <a:pPr marL="342900" indent="-342900">
              <a:buAutoNum type="arabicPeriod"/>
            </a:pPr>
            <a:r>
              <a:rPr lang="en-US" dirty="0"/>
              <a:t>Create a group of simulated participants (“agents”)</a:t>
            </a:r>
            <a:br>
              <a:rPr lang="en-US" dirty="0"/>
            </a:br>
            <a:r>
              <a:rPr lang="en-US" dirty="0"/>
              <a:t>with opinions drawn from a normal distribution </a:t>
            </a:r>
            <a:br>
              <a:rPr lang="en-US" dirty="0"/>
            </a:br>
            <a:r>
              <a:rPr lang="en-US" dirty="0"/>
              <a:t>centered at one of several evenly-spaced </a:t>
            </a:r>
            <a:br>
              <a:rPr lang="en-US" dirty="0"/>
            </a:br>
            <a:r>
              <a:rPr lang="en-US" dirty="0"/>
              <a:t>initial mean group opinions.</a:t>
            </a:r>
          </a:p>
          <a:p>
            <a:pPr marL="342900" indent="-342900">
              <a:buAutoNum type="arabicPeriod"/>
            </a:pPr>
            <a:r>
              <a:rPr lang="en-US" dirty="0"/>
              <a:t>Allow the participants to influence one another</a:t>
            </a:r>
            <a:br>
              <a:rPr lang="en-US" dirty="0"/>
            </a:br>
            <a:r>
              <a:rPr lang="en-US" dirty="0"/>
              <a:t>for several rounds of social influence under computational </a:t>
            </a:r>
            <a:br>
              <a:rPr lang="en-US" dirty="0"/>
            </a:br>
            <a:r>
              <a:rPr lang="en-US" dirty="0"/>
              <a:t>implementations of the assumptions of cognitive factors </a:t>
            </a:r>
            <a:br>
              <a:rPr lang="en-US" dirty="0"/>
            </a:br>
            <a:r>
              <a:rPr lang="en-US" dirty="0"/>
              <a:t>reviewed previously.</a:t>
            </a:r>
          </a:p>
          <a:p>
            <a:pPr marL="800100" lvl="1" indent="-342900">
              <a:buAutoNum type="arabicPeriod"/>
            </a:pPr>
            <a:r>
              <a:rPr lang="en-US" dirty="0"/>
              <a:t>Assume simulated participants perfectly</a:t>
            </a:r>
            <a:br>
              <a:rPr lang="en-US" dirty="0"/>
            </a:br>
            <a:r>
              <a:rPr lang="en-US" dirty="0"/>
              <a:t>communicate their opinions numerically.</a:t>
            </a:r>
          </a:p>
          <a:p>
            <a:pPr marL="800100" lvl="1" indent="-342900">
              <a:buAutoNum type="arabicPeriod"/>
            </a:pPr>
            <a:r>
              <a:rPr lang="en-US" dirty="0"/>
              <a:t>Agents are either attracted or repulsed</a:t>
            </a:r>
            <a:br>
              <a:rPr lang="en-US" dirty="0"/>
            </a:br>
            <a:r>
              <a:rPr lang="en-US" dirty="0"/>
              <a:t>in dyads depending on distance in “opinion space”.</a:t>
            </a:r>
            <a:br>
              <a:rPr lang="en-US" dirty="0"/>
            </a:br>
            <a:r>
              <a:rPr lang="en-US" dirty="0">
                <a:sym typeface="Wingdings" pitchFamily="2" charset="2"/>
              </a:rPr>
              <a:t>  </a:t>
            </a:r>
            <a:r>
              <a:rPr lang="en-US" dirty="0"/>
              <a:t>Most influence will be attractive in this case.</a:t>
            </a:r>
          </a:p>
          <a:p>
            <a:pPr marL="342900" indent="-342900">
              <a:buAutoNum type="arabicPeriod"/>
            </a:pPr>
            <a:r>
              <a:rPr lang="en-US" dirty="0"/>
              <a:t>Measure the post-discussion mean opinion. </a:t>
            </a:r>
            <a:br>
              <a:rPr lang="en-US" dirty="0"/>
            </a:br>
            <a:r>
              <a:rPr lang="en-US" dirty="0">
                <a:sym typeface="Wingdings" pitchFamily="2" charset="2"/>
              </a:rPr>
              <a:t>  The absolute difference between post-discussion and</a:t>
            </a:r>
            <a:br>
              <a:rPr lang="en-US" dirty="0">
                <a:sym typeface="Wingdings" pitchFamily="2" charset="2"/>
              </a:rPr>
            </a:br>
            <a:r>
              <a:rPr lang="en-US" dirty="0">
                <a:sym typeface="Wingdings" pitchFamily="2" charset="2"/>
              </a:rPr>
              <a:t>     pre-discussion mean group opinion is the group</a:t>
            </a:r>
            <a:br>
              <a:rPr lang="en-US" dirty="0">
                <a:sym typeface="Wingdings" pitchFamily="2" charset="2"/>
              </a:rPr>
            </a:br>
            <a:r>
              <a:rPr lang="en-US" dirty="0">
                <a:sym typeface="Wingdings" pitchFamily="2" charset="2"/>
              </a:rPr>
              <a:t>     polarization opinion shift.</a:t>
            </a:r>
            <a:endParaRPr lang="en-US" dirty="0"/>
          </a:p>
          <a:p>
            <a:pPr marL="342900" indent="-342900">
              <a:buAutoNum type="arabicPeriod"/>
            </a:pPr>
            <a:endParaRPr lang="en-US" dirty="0"/>
          </a:p>
          <a:p>
            <a:pPr marL="342900" indent="-342900">
              <a:buAutoNum type="arabicPeriod"/>
            </a:pPr>
            <a:endParaRPr lang="en-US" dirty="0"/>
          </a:p>
          <a:p>
            <a:pPr marL="800100" lvl="1" indent="-342900">
              <a:buAutoNum type="arabicPeriod"/>
            </a:pPr>
            <a:endParaRPr lang="en-US" dirty="0"/>
          </a:p>
        </p:txBody>
      </p:sp>
      <p:sp>
        <p:nvSpPr>
          <p:cNvPr id="38" name="Rectangle 37">
            <a:extLst>
              <a:ext uri="{FF2B5EF4-FFF2-40B4-BE49-F238E27FC236}">
                <a16:creationId xmlns:a16="http://schemas.microsoft.com/office/drawing/2014/main" id="{0260499F-BFBC-0043-88AB-9B93077127A8}"/>
              </a:ext>
            </a:extLst>
          </p:cNvPr>
          <p:cNvSpPr/>
          <p:nvPr/>
        </p:nvSpPr>
        <p:spPr>
          <a:xfrm>
            <a:off x="11928143" y="5182186"/>
            <a:ext cx="1009935" cy="53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485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0" y="1"/>
            <a:ext cx="12287250" cy="704850"/>
          </a:xfrm>
        </p:spPr>
        <p:txBody>
          <a:bodyPr>
            <a:normAutofit fontScale="90000"/>
          </a:bodyPr>
          <a:lstStyle/>
          <a:p>
            <a:r>
              <a:rPr lang="en-US" sz="4000" dirty="0"/>
              <a:t>Group polarization patterns emerge from stubborn extremism</a:t>
            </a:r>
          </a:p>
        </p:txBody>
      </p:sp>
      <p:pic>
        <p:nvPicPr>
          <p:cNvPr id="4" name="Picture 3">
            <a:extLst>
              <a:ext uri="{FF2B5EF4-FFF2-40B4-BE49-F238E27FC236}">
                <a16:creationId xmlns:a16="http://schemas.microsoft.com/office/drawing/2014/main" id="{8F7ACBAA-DE6D-ED4E-A940-BB00527EA179}"/>
              </a:ext>
            </a:extLst>
          </p:cNvPr>
          <p:cNvPicPr>
            <a:picLocks noChangeAspect="1"/>
          </p:cNvPicPr>
          <p:nvPr/>
        </p:nvPicPr>
        <p:blipFill>
          <a:blip r:embed="rId3"/>
          <a:stretch>
            <a:fillRect/>
          </a:stretch>
        </p:blipFill>
        <p:spPr>
          <a:xfrm>
            <a:off x="2363182" y="1229040"/>
            <a:ext cx="7190393" cy="4614548"/>
          </a:xfrm>
          <a:prstGeom prst="rect">
            <a:avLst/>
          </a:prstGeom>
        </p:spPr>
      </p:pic>
      <p:sp>
        <p:nvSpPr>
          <p:cNvPr id="5" name="TextBox 4">
            <a:extLst>
              <a:ext uri="{FF2B5EF4-FFF2-40B4-BE49-F238E27FC236}">
                <a16:creationId xmlns:a16="http://schemas.microsoft.com/office/drawing/2014/main" id="{21922B2B-7AE2-1149-8D63-38A805777588}"/>
              </a:ext>
            </a:extLst>
          </p:cNvPr>
          <p:cNvSpPr txBox="1"/>
          <p:nvPr/>
        </p:nvSpPr>
        <p:spPr>
          <a:xfrm>
            <a:off x="695325" y="6086475"/>
            <a:ext cx="11401425" cy="646331"/>
          </a:xfrm>
          <a:prstGeom prst="rect">
            <a:avLst/>
          </a:prstGeom>
          <a:noFill/>
        </p:spPr>
        <p:txBody>
          <a:bodyPr wrap="square" rtlCol="0">
            <a:spAutoFit/>
          </a:bodyPr>
          <a:lstStyle/>
          <a:p>
            <a:r>
              <a:rPr lang="en-US" b="1" dirty="0"/>
              <a:t>Figure: </a:t>
            </a:r>
            <a:r>
              <a:rPr lang="en-US" dirty="0"/>
              <a:t>Simulated group polarization opinion shifts increase with initial mean opinion over many initial opinion settings. Each dot is the opinion shift from a single simulated group discussion. Grey boxes indicate middle 50% of data.</a:t>
            </a:r>
            <a:endParaRPr lang="en-US" b="1" dirty="0"/>
          </a:p>
        </p:txBody>
      </p:sp>
      <p:cxnSp>
        <p:nvCxnSpPr>
          <p:cNvPr id="9" name="Straight Connector 8">
            <a:extLst>
              <a:ext uri="{FF2B5EF4-FFF2-40B4-BE49-F238E27FC236}">
                <a16:creationId xmlns:a16="http://schemas.microsoft.com/office/drawing/2014/main" id="{1D3EF831-EC17-2B4F-87DB-F52342648B44}"/>
              </a:ext>
            </a:extLst>
          </p:cNvPr>
          <p:cNvCxnSpPr>
            <a:cxnSpLocks/>
          </p:cNvCxnSpPr>
          <p:nvPr/>
        </p:nvCxnSpPr>
        <p:spPr>
          <a:xfrm>
            <a:off x="3561347" y="3885950"/>
            <a:ext cx="5791200" cy="0"/>
          </a:xfrm>
          <a:prstGeom prst="line">
            <a:avLst/>
          </a:prstGeom>
          <a:ln w="12700">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49258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4C3CEA-B81C-AD41-9474-BB45E14A978A}"/>
              </a:ext>
            </a:extLst>
          </p:cNvPr>
          <p:cNvSpPr>
            <a:spLocks noGrp="1"/>
          </p:cNvSpPr>
          <p:nvPr>
            <p:ph type="title"/>
          </p:nvPr>
        </p:nvSpPr>
        <p:spPr>
          <a:xfrm>
            <a:off x="1712685" y="893303"/>
            <a:ext cx="8766629" cy="980944"/>
          </a:xfrm>
        </p:spPr>
        <p:txBody>
          <a:bodyPr>
            <a:normAutofit fontScale="90000"/>
          </a:bodyPr>
          <a:lstStyle/>
          <a:p>
            <a:r>
              <a:rPr lang="en-US" b="1" dirty="0">
                <a:latin typeface="+mn-lt"/>
              </a:rPr>
              <a:t>Study 2 Conclusion: </a:t>
            </a:r>
            <a:br>
              <a:rPr lang="en-US" b="1" dirty="0">
                <a:latin typeface="+mn-lt"/>
              </a:rPr>
            </a:br>
            <a:br>
              <a:rPr lang="en-US" b="1" dirty="0">
                <a:latin typeface="+mn-lt"/>
              </a:rPr>
            </a:br>
            <a:r>
              <a:rPr lang="en-US" dirty="0">
                <a:latin typeface="+mn-lt"/>
              </a:rPr>
              <a:t>Stubborn extremism is a more parsimonious explanation of group polarization than existing theories.</a:t>
            </a:r>
            <a:br>
              <a:rPr lang="en-US" dirty="0">
                <a:latin typeface="+mn-lt"/>
              </a:rPr>
            </a:br>
            <a:br>
              <a:rPr lang="en-US" dirty="0">
                <a:latin typeface="+mn-lt"/>
              </a:rPr>
            </a:br>
            <a:r>
              <a:rPr lang="en-US" dirty="0">
                <a:latin typeface="+mn-lt"/>
              </a:rPr>
              <a:t>Existing theories make overly complicated or problematic assumptions.</a:t>
            </a:r>
            <a:br>
              <a:rPr lang="en-US" dirty="0">
                <a:latin typeface="+mn-lt"/>
              </a:rPr>
            </a:br>
            <a:endParaRPr lang="en-US" dirty="0">
              <a:solidFill>
                <a:schemeClr val="bg1">
                  <a:lumMod val="75000"/>
                </a:schemeClr>
              </a:solidFill>
              <a:latin typeface="+mn-lt"/>
            </a:endParaRPr>
          </a:p>
        </p:txBody>
      </p:sp>
    </p:spTree>
    <p:extLst>
      <p:ext uri="{BB962C8B-B14F-4D97-AF65-F5344CB8AC3E}">
        <p14:creationId xmlns:p14="http://schemas.microsoft.com/office/powerpoint/2010/main" val="18941906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E421-7D32-9148-AD22-2B2E4BED0242}"/>
              </a:ext>
            </a:extLst>
          </p:cNvPr>
          <p:cNvSpPr>
            <a:spLocks noGrp="1"/>
          </p:cNvSpPr>
          <p:nvPr>
            <p:ph type="title"/>
          </p:nvPr>
        </p:nvSpPr>
        <p:spPr>
          <a:xfrm>
            <a:off x="1867735" y="970014"/>
            <a:ext cx="8456529" cy="4600976"/>
          </a:xfrm>
        </p:spPr>
        <p:txBody>
          <a:bodyPr>
            <a:normAutofit fontScale="90000"/>
          </a:bodyPr>
          <a:lstStyle/>
          <a:p>
            <a:r>
              <a:rPr lang="en-US" b="1" dirty="0"/>
              <a:t>Study 3</a:t>
            </a:r>
            <a:br>
              <a:rPr lang="en-US" b="1" dirty="0"/>
            </a:br>
            <a:br>
              <a:rPr lang="en-US" dirty="0"/>
            </a:br>
            <a:r>
              <a:rPr lang="en-US" dirty="0"/>
              <a:t>Is group polarization real?</a:t>
            </a:r>
            <a:br>
              <a:rPr lang="en-US" dirty="0"/>
            </a:br>
            <a:br>
              <a:rPr lang="en-US" dirty="0"/>
            </a:br>
            <a:r>
              <a:rPr lang="en-US" sz="4900" dirty="0"/>
              <a:t>Why many findings of group polarization are consistent with simple, not extreme, consensus.</a:t>
            </a:r>
          </a:p>
        </p:txBody>
      </p:sp>
      <p:sp>
        <p:nvSpPr>
          <p:cNvPr id="3" name="Text Placeholder 2">
            <a:extLst>
              <a:ext uri="{FF2B5EF4-FFF2-40B4-BE49-F238E27FC236}">
                <a16:creationId xmlns:a16="http://schemas.microsoft.com/office/drawing/2014/main" id="{1B087CB5-E0D2-8543-9542-7FEA30EFDEAA}"/>
              </a:ext>
            </a:extLst>
          </p:cNvPr>
          <p:cNvSpPr>
            <a:spLocks noGrp="1"/>
          </p:cNvSpPr>
          <p:nvPr>
            <p:ph type="body" idx="1"/>
          </p:nvPr>
        </p:nvSpPr>
        <p:spPr>
          <a:xfrm>
            <a:off x="838200" y="6928402"/>
            <a:ext cx="10515600" cy="1500187"/>
          </a:xfrm>
        </p:spPr>
        <p:txBody>
          <a:bodyPr/>
          <a:lstStyle/>
          <a:p>
            <a:endParaRPr lang="en-US"/>
          </a:p>
        </p:txBody>
      </p:sp>
    </p:spTree>
    <p:extLst>
      <p:ext uri="{BB962C8B-B14F-4D97-AF65-F5344CB8AC3E}">
        <p14:creationId xmlns:p14="http://schemas.microsoft.com/office/powerpoint/2010/main" val="453925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484CD-E89E-E941-A358-7A0DABBAA548}"/>
              </a:ext>
            </a:extLst>
          </p:cNvPr>
          <p:cNvSpPr>
            <a:spLocks noGrp="1"/>
          </p:cNvSpPr>
          <p:nvPr>
            <p:ph type="title"/>
          </p:nvPr>
        </p:nvSpPr>
        <p:spPr/>
        <p:txBody>
          <a:bodyPr/>
          <a:lstStyle/>
          <a:p>
            <a:r>
              <a:rPr lang="en-US" dirty="0"/>
              <a:t>To understand the problem, we need to understand some concepts in more detail:</a:t>
            </a:r>
          </a:p>
        </p:txBody>
      </p:sp>
      <p:sp>
        <p:nvSpPr>
          <p:cNvPr id="3" name="Content Placeholder 2">
            <a:extLst>
              <a:ext uri="{FF2B5EF4-FFF2-40B4-BE49-F238E27FC236}">
                <a16:creationId xmlns:a16="http://schemas.microsoft.com/office/drawing/2014/main" id="{F58BA87E-23B6-1446-89A0-AA9B6C75F2B6}"/>
              </a:ext>
            </a:extLst>
          </p:cNvPr>
          <p:cNvSpPr>
            <a:spLocks noGrp="1"/>
          </p:cNvSpPr>
          <p:nvPr>
            <p:ph idx="1"/>
          </p:nvPr>
        </p:nvSpPr>
        <p:spPr/>
        <p:txBody>
          <a:bodyPr/>
          <a:lstStyle/>
          <a:p>
            <a:pPr marL="514350" indent="-514350">
              <a:buFont typeface="+mj-lt"/>
              <a:buAutoNum type="arabicPeriod"/>
            </a:pPr>
            <a:r>
              <a:rPr lang="en-US" dirty="0"/>
              <a:t>The difference between latent psychological opinions and opinions reported as part of an experiment on an ordinal (e.g. Likert) scale.</a:t>
            </a:r>
          </a:p>
          <a:p>
            <a:pPr marL="514350" indent="-514350">
              <a:buFont typeface="+mj-lt"/>
              <a:buAutoNum type="arabicPeriod"/>
            </a:pPr>
            <a:endParaRPr lang="en-US" dirty="0"/>
          </a:p>
          <a:p>
            <a:pPr marL="514350" indent="-514350">
              <a:buFont typeface="+mj-lt"/>
              <a:buAutoNum type="arabicPeriod"/>
            </a:pPr>
            <a:r>
              <a:rPr lang="en-US" dirty="0"/>
              <a:t>The difference between “simple consensus” (variance decreases, mean unchanged) and group polarization “extremity-shifted” consensus (variance decreases, mean increases).</a:t>
            </a:r>
          </a:p>
          <a:p>
            <a:pPr marL="514350" indent="-514350">
              <a:buFont typeface="+mj-lt"/>
              <a:buAutoNum type="arabicPeriod"/>
            </a:pPr>
            <a:endParaRPr lang="en-US" dirty="0"/>
          </a:p>
          <a:p>
            <a:pPr marL="514350" indent="-514350">
              <a:buFont typeface="+mj-lt"/>
              <a:buAutoNum type="arabicPeriod"/>
            </a:pPr>
            <a:r>
              <a:rPr lang="en-US" dirty="0"/>
              <a:t>The difference between latent and ordinal opinion </a:t>
            </a:r>
            <a:r>
              <a:rPr lang="en-US" i="1" dirty="0"/>
              <a:t>distributions</a:t>
            </a:r>
            <a:r>
              <a:rPr lang="en-US" dirty="0"/>
              <a:t>.</a:t>
            </a:r>
          </a:p>
        </p:txBody>
      </p:sp>
    </p:spTree>
    <p:extLst>
      <p:ext uri="{BB962C8B-B14F-4D97-AF65-F5344CB8AC3E}">
        <p14:creationId xmlns:p14="http://schemas.microsoft.com/office/powerpoint/2010/main" val="356717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4F1B-04AA-BC44-9B33-95CD4F270048}"/>
              </a:ext>
            </a:extLst>
          </p:cNvPr>
          <p:cNvSpPr>
            <a:spLocks noGrp="1"/>
          </p:cNvSpPr>
          <p:nvPr>
            <p:ph type="title"/>
          </p:nvPr>
        </p:nvSpPr>
        <p:spPr>
          <a:xfrm>
            <a:off x="0" y="0"/>
            <a:ext cx="10515600" cy="1325563"/>
          </a:xfrm>
        </p:spPr>
        <p:txBody>
          <a:bodyPr>
            <a:normAutofit/>
          </a:bodyPr>
          <a:lstStyle/>
          <a:p>
            <a:r>
              <a:rPr lang="en-US" dirty="0"/>
              <a:t>“Latent” psychological opinions often </a:t>
            </a:r>
            <a:br>
              <a:rPr lang="en-US" dirty="0"/>
            </a:br>
            <a:r>
              <a:rPr lang="en-US" dirty="0"/>
              <a:t>reported as ordinal numerical ratings.</a:t>
            </a:r>
          </a:p>
        </p:txBody>
      </p:sp>
      <p:pic>
        <p:nvPicPr>
          <p:cNvPr id="3" name="Picture 2">
            <a:extLst>
              <a:ext uri="{FF2B5EF4-FFF2-40B4-BE49-F238E27FC236}">
                <a16:creationId xmlns:a16="http://schemas.microsoft.com/office/drawing/2014/main" id="{918A8B49-5308-6045-BB14-D8E4436B3143}"/>
              </a:ext>
            </a:extLst>
          </p:cNvPr>
          <p:cNvPicPr>
            <a:picLocks noChangeAspect="1"/>
          </p:cNvPicPr>
          <p:nvPr/>
        </p:nvPicPr>
        <p:blipFill>
          <a:blip r:embed="rId2"/>
          <a:stretch>
            <a:fillRect/>
          </a:stretch>
        </p:blipFill>
        <p:spPr>
          <a:xfrm>
            <a:off x="6770552" y="3057418"/>
            <a:ext cx="3778710" cy="2488939"/>
          </a:xfrm>
          <a:prstGeom prst="rect">
            <a:avLst/>
          </a:prstGeom>
          <a:solidFill>
            <a:srgbClr val="DEDEDE">
              <a:alpha val="16863"/>
            </a:srgbClr>
          </a:solidFill>
        </p:spPr>
      </p:pic>
      <p:sp>
        <p:nvSpPr>
          <p:cNvPr id="4" name="Cloud Callout 3">
            <a:extLst>
              <a:ext uri="{FF2B5EF4-FFF2-40B4-BE49-F238E27FC236}">
                <a16:creationId xmlns:a16="http://schemas.microsoft.com/office/drawing/2014/main" id="{7C55894F-B691-D140-9755-C2F344EF1DB7}"/>
              </a:ext>
            </a:extLst>
          </p:cNvPr>
          <p:cNvSpPr/>
          <p:nvPr/>
        </p:nvSpPr>
        <p:spPr>
          <a:xfrm>
            <a:off x="2623274" y="2821609"/>
            <a:ext cx="3667548" cy="2234107"/>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I disagree this much: </a:t>
            </a:r>
          </a:p>
          <a:p>
            <a:pPr algn="ctr"/>
            <a:r>
              <a:rPr lang="en-US" sz="3600" dirty="0">
                <a:solidFill>
                  <a:schemeClr val="tx1"/>
                </a:solidFill>
              </a:rPr>
              <a:t>-1.25</a:t>
            </a:r>
          </a:p>
        </p:txBody>
      </p:sp>
      <p:sp>
        <p:nvSpPr>
          <p:cNvPr id="5" name="TextBox 4">
            <a:extLst>
              <a:ext uri="{FF2B5EF4-FFF2-40B4-BE49-F238E27FC236}">
                <a16:creationId xmlns:a16="http://schemas.microsoft.com/office/drawing/2014/main" id="{62934858-FF77-1942-AD2C-D5392C0E58C3}"/>
              </a:ext>
            </a:extLst>
          </p:cNvPr>
          <p:cNvSpPr txBox="1"/>
          <p:nvPr/>
        </p:nvSpPr>
        <p:spPr>
          <a:xfrm>
            <a:off x="2299676" y="2083174"/>
            <a:ext cx="4889480" cy="584775"/>
          </a:xfrm>
          <a:prstGeom prst="rect">
            <a:avLst/>
          </a:prstGeom>
          <a:noFill/>
        </p:spPr>
        <p:txBody>
          <a:bodyPr wrap="none" rtlCol="0">
            <a:spAutoFit/>
          </a:bodyPr>
          <a:lstStyle/>
          <a:p>
            <a:r>
              <a:rPr lang="en-US" sz="3200" dirty="0">
                <a:solidFill>
                  <a:schemeClr val="accent5">
                    <a:lumMod val="75000"/>
                  </a:schemeClr>
                </a:solidFill>
              </a:rPr>
              <a:t>Latent psychological opinion</a:t>
            </a:r>
          </a:p>
        </p:txBody>
      </p:sp>
      <p:sp>
        <p:nvSpPr>
          <p:cNvPr id="6" name="TextBox 5">
            <a:extLst>
              <a:ext uri="{FF2B5EF4-FFF2-40B4-BE49-F238E27FC236}">
                <a16:creationId xmlns:a16="http://schemas.microsoft.com/office/drawing/2014/main" id="{2F44EEF8-4B96-E14D-843A-91ECDF0459B9}"/>
              </a:ext>
            </a:extLst>
          </p:cNvPr>
          <p:cNvSpPr txBox="1"/>
          <p:nvPr/>
        </p:nvSpPr>
        <p:spPr>
          <a:xfrm>
            <a:off x="7826823" y="2155370"/>
            <a:ext cx="3162854" cy="584775"/>
          </a:xfrm>
          <a:prstGeom prst="rect">
            <a:avLst/>
          </a:prstGeom>
          <a:noFill/>
        </p:spPr>
        <p:txBody>
          <a:bodyPr wrap="none" rtlCol="0">
            <a:spAutoFit/>
          </a:bodyPr>
          <a:lstStyle/>
          <a:p>
            <a:r>
              <a:rPr lang="en-US" sz="3200" dirty="0">
                <a:solidFill>
                  <a:schemeClr val="accent6">
                    <a:lumMod val="75000"/>
                  </a:schemeClr>
                </a:solidFill>
              </a:rPr>
              <a:t>Measured opinion</a:t>
            </a:r>
          </a:p>
        </p:txBody>
      </p:sp>
    </p:spTree>
    <p:extLst>
      <p:ext uri="{BB962C8B-B14F-4D97-AF65-F5344CB8AC3E}">
        <p14:creationId xmlns:p14="http://schemas.microsoft.com/office/powerpoint/2010/main" val="1199627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C36BE6-2A5D-E841-BA3C-F0D0C9B9DEA3}"/>
              </a:ext>
            </a:extLst>
          </p:cNvPr>
          <p:cNvSpPr txBox="1"/>
          <p:nvPr/>
        </p:nvSpPr>
        <p:spPr>
          <a:xfrm>
            <a:off x="1066800" y="70580"/>
            <a:ext cx="10058400" cy="1200329"/>
          </a:xfrm>
          <a:prstGeom prst="rect">
            <a:avLst/>
          </a:prstGeom>
          <a:noFill/>
        </p:spPr>
        <p:txBody>
          <a:bodyPr wrap="square" rtlCol="0">
            <a:spAutoFit/>
          </a:bodyPr>
          <a:lstStyle/>
          <a:p>
            <a:r>
              <a:rPr lang="en-US" sz="3600" dirty="0"/>
              <a:t>What if extreme consensus is an illusion due to floor and ceiling effects induced by ordinal measurement?</a:t>
            </a:r>
          </a:p>
        </p:txBody>
      </p:sp>
      <p:grpSp>
        <p:nvGrpSpPr>
          <p:cNvPr id="17" name="Group 16">
            <a:extLst>
              <a:ext uri="{FF2B5EF4-FFF2-40B4-BE49-F238E27FC236}">
                <a16:creationId xmlns:a16="http://schemas.microsoft.com/office/drawing/2014/main" id="{0DEF05B0-16F5-F54F-BAA8-143105281D6F}"/>
              </a:ext>
            </a:extLst>
          </p:cNvPr>
          <p:cNvGrpSpPr/>
          <p:nvPr/>
        </p:nvGrpSpPr>
        <p:grpSpPr>
          <a:xfrm>
            <a:off x="1289379" y="1977511"/>
            <a:ext cx="9236630" cy="1810605"/>
            <a:chOff x="1361950" y="2316278"/>
            <a:chExt cx="9236630" cy="1810605"/>
          </a:xfrm>
        </p:grpSpPr>
        <p:grpSp>
          <p:nvGrpSpPr>
            <p:cNvPr id="11" name="Group 10">
              <a:extLst>
                <a:ext uri="{FF2B5EF4-FFF2-40B4-BE49-F238E27FC236}">
                  <a16:creationId xmlns:a16="http://schemas.microsoft.com/office/drawing/2014/main" id="{34C87373-CFCF-624A-B0B7-C9EEA2CE8964}"/>
                </a:ext>
              </a:extLst>
            </p:cNvPr>
            <p:cNvGrpSpPr/>
            <p:nvPr/>
          </p:nvGrpSpPr>
          <p:grpSpPr>
            <a:xfrm>
              <a:off x="5041162" y="2316278"/>
              <a:ext cx="5557418" cy="1810605"/>
              <a:chOff x="3202150" y="2298217"/>
              <a:chExt cx="5557418" cy="1810605"/>
            </a:xfrm>
          </p:grpSpPr>
          <p:pic>
            <p:nvPicPr>
              <p:cNvPr id="12" name="Picture 11">
                <a:extLst>
                  <a:ext uri="{FF2B5EF4-FFF2-40B4-BE49-F238E27FC236}">
                    <a16:creationId xmlns:a16="http://schemas.microsoft.com/office/drawing/2014/main" id="{67D39291-31CB-5F40-9CFF-2C1515B1B00E}"/>
                  </a:ext>
                </a:extLst>
              </p:cNvPr>
              <p:cNvPicPr>
                <a:picLocks noChangeAspect="1"/>
              </p:cNvPicPr>
              <p:nvPr/>
            </p:nvPicPr>
            <p:blipFill>
              <a:blip r:embed="rId3"/>
              <a:stretch>
                <a:fillRect/>
              </a:stretch>
            </p:blipFill>
            <p:spPr>
              <a:xfrm>
                <a:off x="6096000" y="2354398"/>
                <a:ext cx="2663568" cy="1754424"/>
              </a:xfrm>
              <a:prstGeom prst="rect">
                <a:avLst/>
              </a:prstGeom>
              <a:solidFill>
                <a:srgbClr val="DEDEDE">
                  <a:alpha val="16863"/>
                </a:srgbClr>
              </a:solidFill>
            </p:spPr>
          </p:pic>
          <p:sp>
            <p:nvSpPr>
              <p:cNvPr id="13" name="Cloud Callout 12">
                <a:extLst>
                  <a:ext uri="{FF2B5EF4-FFF2-40B4-BE49-F238E27FC236}">
                    <a16:creationId xmlns:a16="http://schemas.microsoft.com/office/drawing/2014/main" id="{0560CFCD-6B9F-8A42-93C2-3B3799DD5C7E}"/>
                  </a:ext>
                </a:extLst>
              </p:cNvPr>
              <p:cNvSpPr/>
              <p:nvPr/>
            </p:nvSpPr>
            <p:spPr>
              <a:xfrm>
                <a:off x="3202150" y="2298217"/>
                <a:ext cx="2585212" cy="1574796"/>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 agree </a:t>
                </a:r>
              </a:p>
              <a:p>
                <a:pPr algn="ctr"/>
                <a:r>
                  <a:rPr lang="en-US" sz="2400" dirty="0">
                    <a:solidFill>
                      <a:schemeClr val="tx1"/>
                    </a:solidFill>
                  </a:rPr>
                  <a:t>this much: </a:t>
                </a:r>
              </a:p>
              <a:p>
                <a:pPr algn="ctr"/>
                <a:r>
                  <a:rPr lang="en-US" sz="2400" dirty="0">
                    <a:solidFill>
                      <a:schemeClr val="tx1"/>
                    </a:solidFill>
                  </a:rPr>
                  <a:t>10,000.75</a:t>
                </a:r>
              </a:p>
            </p:txBody>
          </p:sp>
          <p:pic>
            <p:nvPicPr>
              <p:cNvPr id="14" name="Picture 13">
                <a:extLst>
                  <a:ext uri="{FF2B5EF4-FFF2-40B4-BE49-F238E27FC236}">
                    <a16:creationId xmlns:a16="http://schemas.microsoft.com/office/drawing/2014/main" id="{A4EE4C13-A192-3440-835F-85024B82A467}"/>
                  </a:ext>
                </a:extLst>
              </p:cNvPr>
              <p:cNvPicPr>
                <a:picLocks noChangeAspect="1"/>
              </p:cNvPicPr>
              <p:nvPr/>
            </p:nvPicPr>
            <p:blipFill>
              <a:blip r:embed="rId4"/>
              <a:stretch>
                <a:fillRect/>
              </a:stretch>
            </p:blipFill>
            <p:spPr>
              <a:xfrm>
                <a:off x="7126128" y="2298217"/>
                <a:ext cx="1633440" cy="1791187"/>
              </a:xfrm>
              <a:prstGeom prst="rect">
                <a:avLst/>
              </a:prstGeom>
            </p:spPr>
          </p:pic>
        </p:grpSp>
        <p:sp>
          <p:nvSpPr>
            <p:cNvPr id="15" name="TextBox 14">
              <a:extLst>
                <a:ext uri="{FF2B5EF4-FFF2-40B4-BE49-F238E27FC236}">
                  <a16:creationId xmlns:a16="http://schemas.microsoft.com/office/drawing/2014/main" id="{D40885ED-EA90-B041-893F-D7D09E7976C3}"/>
                </a:ext>
              </a:extLst>
            </p:cNvPr>
            <p:cNvSpPr txBox="1"/>
            <p:nvPr/>
          </p:nvSpPr>
          <p:spPr>
            <a:xfrm>
              <a:off x="1361950" y="2822023"/>
              <a:ext cx="2560124" cy="584775"/>
            </a:xfrm>
            <a:prstGeom prst="rect">
              <a:avLst/>
            </a:prstGeom>
            <a:noFill/>
          </p:spPr>
          <p:txBody>
            <a:bodyPr wrap="none" rtlCol="0">
              <a:spAutoFit/>
            </a:bodyPr>
            <a:lstStyle/>
            <a:p>
              <a:r>
                <a:rPr lang="en-US" sz="3200" dirty="0"/>
                <a:t>Pre-discussion</a:t>
              </a:r>
            </a:p>
          </p:txBody>
        </p:sp>
      </p:grpSp>
      <p:grpSp>
        <p:nvGrpSpPr>
          <p:cNvPr id="3" name="Group 2">
            <a:extLst>
              <a:ext uri="{FF2B5EF4-FFF2-40B4-BE49-F238E27FC236}">
                <a16:creationId xmlns:a16="http://schemas.microsoft.com/office/drawing/2014/main" id="{0C7163A7-138A-A34D-A400-1DDA9CA52FD9}"/>
              </a:ext>
            </a:extLst>
          </p:cNvPr>
          <p:cNvGrpSpPr/>
          <p:nvPr/>
        </p:nvGrpSpPr>
        <p:grpSpPr>
          <a:xfrm>
            <a:off x="1289379" y="4494718"/>
            <a:ext cx="9236630" cy="1810605"/>
            <a:chOff x="1361950" y="4668889"/>
            <a:chExt cx="9236630" cy="1810605"/>
          </a:xfrm>
        </p:grpSpPr>
        <p:grpSp>
          <p:nvGrpSpPr>
            <p:cNvPr id="7" name="Group 6">
              <a:extLst>
                <a:ext uri="{FF2B5EF4-FFF2-40B4-BE49-F238E27FC236}">
                  <a16:creationId xmlns:a16="http://schemas.microsoft.com/office/drawing/2014/main" id="{6520F289-F683-E14D-B046-B7ABC6220C30}"/>
                </a:ext>
              </a:extLst>
            </p:cNvPr>
            <p:cNvGrpSpPr/>
            <p:nvPr/>
          </p:nvGrpSpPr>
          <p:grpSpPr>
            <a:xfrm>
              <a:off x="5041162" y="4668889"/>
              <a:ext cx="5557418" cy="1810605"/>
              <a:chOff x="3202150" y="2298217"/>
              <a:chExt cx="5557418" cy="1810605"/>
            </a:xfrm>
          </p:grpSpPr>
          <p:pic>
            <p:nvPicPr>
              <p:cNvPr id="8" name="Picture 7">
                <a:extLst>
                  <a:ext uri="{FF2B5EF4-FFF2-40B4-BE49-F238E27FC236}">
                    <a16:creationId xmlns:a16="http://schemas.microsoft.com/office/drawing/2014/main" id="{CE89BF42-ED53-634E-80B8-2FC145DF094D}"/>
                  </a:ext>
                </a:extLst>
              </p:cNvPr>
              <p:cNvPicPr>
                <a:picLocks noChangeAspect="1"/>
              </p:cNvPicPr>
              <p:nvPr/>
            </p:nvPicPr>
            <p:blipFill>
              <a:blip r:embed="rId3"/>
              <a:stretch>
                <a:fillRect/>
              </a:stretch>
            </p:blipFill>
            <p:spPr>
              <a:xfrm>
                <a:off x="6096000" y="2354398"/>
                <a:ext cx="2663568" cy="1754424"/>
              </a:xfrm>
              <a:prstGeom prst="rect">
                <a:avLst/>
              </a:prstGeom>
              <a:solidFill>
                <a:srgbClr val="DEDEDE">
                  <a:alpha val="16863"/>
                </a:srgbClr>
              </a:solidFill>
            </p:spPr>
          </p:pic>
          <p:sp>
            <p:nvSpPr>
              <p:cNvPr id="9" name="Cloud Callout 8">
                <a:extLst>
                  <a:ext uri="{FF2B5EF4-FFF2-40B4-BE49-F238E27FC236}">
                    <a16:creationId xmlns:a16="http://schemas.microsoft.com/office/drawing/2014/main" id="{24C48EE9-91AE-424E-B719-882B1A25592D}"/>
                  </a:ext>
                </a:extLst>
              </p:cNvPr>
              <p:cNvSpPr/>
              <p:nvPr/>
            </p:nvSpPr>
            <p:spPr>
              <a:xfrm>
                <a:off x="3202150" y="2298217"/>
                <a:ext cx="2585212" cy="1574796"/>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 agree </a:t>
                </a:r>
              </a:p>
              <a:p>
                <a:pPr algn="ctr"/>
                <a:r>
                  <a:rPr lang="en-US" sz="2400" dirty="0">
                    <a:solidFill>
                      <a:schemeClr val="tx1"/>
                    </a:solidFill>
                  </a:rPr>
                  <a:t>this much: </a:t>
                </a:r>
              </a:p>
              <a:p>
                <a:pPr algn="ctr"/>
                <a:r>
                  <a:rPr lang="en-US" sz="2400" dirty="0">
                    <a:solidFill>
                      <a:schemeClr val="tx1"/>
                    </a:solidFill>
                  </a:rPr>
                  <a:t>3.75</a:t>
                </a:r>
              </a:p>
            </p:txBody>
          </p:sp>
          <p:pic>
            <p:nvPicPr>
              <p:cNvPr id="10" name="Picture 9">
                <a:extLst>
                  <a:ext uri="{FF2B5EF4-FFF2-40B4-BE49-F238E27FC236}">
                    <a16:creationId xmlns:a16="http://schemas.microsoft.com/office/drawing/2014/main" id="{6C95D1F5-EE93-6041-8A2C-0EE8B1BAFCA4}"/>
                  </a:ext>
                </a:extLst>
              </p:cNvPr>
              <p:cNvPicPr>
                <a:picLocks noChangeAspect="1"/>
              </p:cNvPicPr>
              <p:nvPr/>
            </p:nvPicPr>
            <p:blipFill>
              <a:blip r:embed="rId4"/>
              <a:stretch>
                <a:fillRect/>
              </a:stretch>
            </p:blipFill>
            <p:spPr>
              <a:xfrm>
                <a:off x="7126128" y="2298217"/>
                <a:ext cx="1633440" cy="1791187"/>
              </a:xfrm>
              <a:prstGeom prst="rect">
                <a:avLst/>
              </a:prstGeom>
            </p:spPr>
          </p:pic>
        </p:grpSp>
        <p:sp>
          <p:nvSpPr>
            <p:cNvPr id="16" name="TextBox 15">
              <a:extLst>
                <a:ext uri="{FF2B5EF4-FFF2-40B4-BE49-F238E27FC236}">
                  <a16:creationId xmlns:a16="http://schemas.microsoft.com/office/drawing/2014/main" id="{4BFC7339-903D-4C47-920B-23ECBF940C04}"/>
                </a:ext>
              </a:extLst>
            </p:cNvPr>
            <p:cNvSpPr txBox="1"/>
            <p:nvPr/>
          </p:nvSpPr>
          <p:spPr>
            <a:xfrm>
              <a:off x="1361950" y="5163899"/>
              <a:ext cx="2720040" cy="584775"/>
            </a:xfrm>
            <a:prstGeom prst="rect">
              <a:avLst/>
            </a:prstGeom>
            <a:noFill/>
          </p:spPr>
          <p:txBody>
            <a:bodyPr wrap="none" rtlCol="0">
              <a:spAutoFit/>
            </a:bodyPr>
            <a:lstStyle/>
            <a:p>
              <a:r>
                <a:rPr lang="en-US" sz="3200" dirty="0"/>
                <a:t>Post-discussion</a:t>
              </a:r>
            </a:p>
          </p:txBody>
        </p:sp>
      </p:grpSp>
    </p:spTree>
    <p:extLst>
      <p:ext uri="{BB962C8B-B14F-4D97-AF65-F5344CB8AC3E}">
        <p14:creationId xmlns:p14="http://schemas.microsoft.com/office/powerpoint/2010/main" val="1722007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8D95-E8B7-9043-9BF4-433969C4A152}"/>
              </a:ext>
            </a:extLst>
          </p:cNvPr>
          <p:cNvSpPr>
            <a:spLocks noGrp="1"/>
          </p:cNvSpPr>
          <p:nvPr>
            <p:ph type="title"/>
          </p:nvPr>
        </p:nvSpPr>
        <p:spPr>
          <a:xfrm>
            <a:off x="0" y="677601"/>
            <a:ext cx="12192000" cy="919187"/>
          </a:xfrm>
        </p:spPr>
        <p:txBody>
          <a:bodyPr>
            <a:normAutofit fontScale="90000"/>
          </a:bodyPr>
          <a:lstStyle/>
          <a:p>
            <a:pPr algn="ctr"/>
            <a:r>
              <a:rPr lang="en-US" sz="5400" u="sng" dirty="0"/>
              <a:t>Two important opinion distribution concepts:</a:t>
            </a:r>
          </a:p>
        </p:txBody>
      </p:sp>
      <p:sp>
        <p:nvSpPr>
          <p:cNvPr id="3" name="TextBox 2">
            <a:extLst>
              <a:ext uri="{FF2B5EF4-FFF2-40B4-BE49-F238E27FC236}">
                <a16:creationId xmlns:a16="http://schemas.microsoft.com/office/drawing/2014/main" id="{9E39641D-79A8-584E-982E-8AC1D5864882}"/>
              </a:ext>
            </a:extLst>
          </p:cNvPr>
          <p:cNvSpPr txBox="1"/>
          <p:nvPr/>
        </p:nvSpPr>
        <p:spPr>
          <a:xfrm>
            <a:off x="696038" y="2511183"/>
            <a:ext cx="11245756" cy="1938992"/>
          </a:xfrm>
          <a:prstGeom prst="rect">
            <a:avLst/>
          </a:prstGeom>
          <a:noFill/>
        </p:spPr>
        <p:txBody>
          <a:bodyPr wrap="square" rtlCol="0">
            <a:spAutoFit/>
          </a:bodyPr>
          <a:lstStyle/>
          <a:p>
            <a:pPr marL="742950" indent="-742950">
              <a:buAutoNum type="arabicPeriod"/>
            </a:pPr>
            <a:r>
              <a:rPr lang="en-US" sz="4000" dirty="0"/>
              <a:t>Simple consensus vs. extremity-shifted consensus</a:t>
            </a:r>
          </a:p>
          <a:p>
            <a:pPr marL="742950" indent="-742950">
              <a:buAutoNum type="arabicPeriod"/>
            </a:pPr>
            <a:endParaRPr lang="en-US" sz="4000" dirty="0"/>
          </a:p>
          <a:p>
            <a:pPr marL="742950" indent="-742950">
              <a:buAutoNum type="arabicPeriod"/>
            </a:pPr>
            <a:r>
              <a:rPr lang="en-US" sz="4000" dirty="0"/>
              <a:t>Latent vs. ordinal opinion distributions</a:t>
            </a:r>
          </a:p>
        </p:txBody>
      </p:sp>
    </p:spTree>
    <p:extLst>
      <p:ext uri="{BB962C8B-B14F-4D97-AF65-F5344CB8AC3E}">
        <p14:creationId xmlns:p14="http://schemas.microsoft.com/office/powerpoint/2010/main" val="2003602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6A8C-A253-3347-A8A4-AA3642AAFFA0}"/>
              </a:ext>
            </a:extLst>
          </p:cNvPr>
          <p:cNvSpPr>
            <a:spLocks noGrp="1"/>
          </p:cNvSpPr>
          <p:nvPr>
            <p:ph type="title"/>
          </p:nvPr>
        </p:nvSpPr>
        <p:spPr>
          <a:xfrm>
            <a:off x="-807396" y="189442"/>
            <a:ext cx="12801600" cy="1325563"/>
          </a:xfrm>
        </p:spPr>
        <p:txBody>
          <a:bodyPr>
            <a:normAutofit/>
          </a:bodyPr>
          <a:lstStyle/>
          <a:p>
            <a:pPr algn="r"/>
            <a:r>
              <a:rPr lang="en-US" sz="4000" dirty="0"/>
              <a:t>communicative,        cognitive,           and social factors...</a:t>
            </a:r>
            <a:br>
              <a:rPr lang="en-US" dirty="0"/>
            </a:br>
            <a:endParaRPr lang="en-US" sz="3100" dirty="0">
              <a:solidFill>
                <a:schemeClr val="bg2">
                  <a:lumMod val="50000"/>
                </a:schemeClr>
              </a:solidFill>
            </a:endParaRPr>
          </a:p>
        </p:txBody>
      </p:sp>
      <p:sp>
        <p:nvSpPr>
          <p:cNvPr id="17" name="Title 1">
            <a:extLst>
              <a:ext uri="{FF2B5EF4-FFF2-40B4-BE49-F238E27FC236}">
                <a16:creationId xmlns:a16="http://schemas.microsoft.com/office/drawing/2014/main" id="{17DCB65F-1664-6E49-BAD4-4DC11182F474}"/>
              </a:ext>
            </a:extLst>
          </p:cNvPr>
          <p:cNvSpPr txBox="1">
            <a:spLocks/>
          </p:cNvSpPr>
          <p:nvPr/>
        </p:nvSpPr>
        <p:spPr>
          <a:xfrm>
            <a:off x="-220494" y="6211669"/>
            <a:ext cx="12412494" cy="6463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100" dirty="0">
                <a:solidFill>
                  <a:schemeClr val="bg2">
                    <a:lumMod val="50000"/>
                  </a:schemeClr>
                </a:solidFill>
              </a:rPr>
              <a:t>... lead to increased extremism and polarization?</a:t>
            </a:r>
          </a:p>
        </p:txBody>
      </p:sp>
      <p:grpSp>
        <p:nvGrpSpPr>
          <p:cNvPr id="4" name="Group 3">
            <a:extLst>
              <a:ext uri="{FF2B5EF4-FFF2-40B4-BE49-F238E27FC236}">
                <a16:creationId xmlns:a16="http://schemas.microsoft.com/office/drawing/2014/main" id="{B42D2134-EE9A-9743-A30F-339A26BB32D5}"/>
              </a:ext>
            </a:extLst>
          </p:cNvPr>
          <p:cNvGrpSpPr/>
          <p:nvPr/>
        </p:nvGrpSpPr>
        <p:grpSpPr>
          <a:xfrm>
            <a:off x="-1" y="1100642"/>
            <a:ext cx="2931345" cy="5017963"/>
            <a:chOff x="-1" y="1100642"/>
            <a:chExt cx="2931345" cy="5017963"/>
          </a:xfrm>
        </p:grpSpPr>
        <p:sp>
          <p:nvSpPr>
            <p:cNvPr id="92" name="Rectangle 91">
              <a:extLst>
                <a:ext uri="{FF2B5EF4-FFF2-40B4-BE49-F238E27FC236}">
                  <a16:creationId xmlns:a16="http://schemas.microsoft.com/office/drawing/2014/main" id="{4EB86D0B-86A3-4449-8AAF-87073C73056F}"/>
                </a:ext>
              </a:extLst>
            </p:cNvPr>
            <p:cNvSpPr/>
            <p:nvPr/>
          </p:nvSpPr>
          <p:spPr>
            <a:xfrm>
              <a:off x="-1" y="1100642"/>
              <a:ext cx="2931345" cy="501796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DBDBCF3E-6A20-0748-8C1B-7930EC775685}"/>
                </a:ext>
              </a:extLst>
            </p:cNvPr>
            <p:cNvGrpSpPr/>
            <p:nvPr/>
          </p:nvGrpSpPr>
          <p:grpSpPr>
            <a:xfrm>
              <a:off x="90098" y="1326375"/>
              <a:ext cx="2751145" cy="4684821"/>
              <a:chOff x="90098" y="1326375"/>
              <a:chExt cx="2751145" cy="4684821"/>
            </a:xfrm>
          </p:grpSpPr>
          <p:sp>
            <p:nvSpPr>
              <p:cNvPr id="13" name="TextBox 12">
                <a:extLst>
                  <a:ext uri="{FF2B5EF4-FFF2-40B4-BE49-F238E27FC236}">
                    <a16:creationId xmlns:a16="http://schemas.microsoft.com/office/drawing/2014/main" id="{ECD9CAB8-EC31-BE4E-B7D0-E54B3A78DD30}"/>
                  </a:ext>
                </a:extLst>
              </p:cNvPr>
              <p:cNvSpPr txBox="1"/>
              <p:nvPr/>
            </p:nvSpPr>
            <p:spPr>
              <a:xfrm>
                <a:off x="174626" y="1326375"/>
                <a:ext cx="2410270" cy="698750"/>
              </a:xfrm>
              <a:prstGeom prst="rect">
                <a:avLst/>
              </a:prstGeom>
              <a:noFill/>
            </p:spPr>
            <p:txBody>
              <a:bodyPr wrap="none" rtlCol="0">
                <a:spAutoFit/>
              </a:bodyPr>
              <a:lstStyle/>
              <a:p>
                <a:r>
                  <a:rPr lang="en-US" dirty="0"/>
                  <a:t>Metaphorical violence</a:t>
                </a:r>
              </a:p>
              <a:p>
                <a:r>
                  <a:rPr lang="en-US" dirty="0"/>
                  <a:t>in political discourse</a:t>
                </a:r>
              </a:p>
            </p:txBody>
          </p:sp>
          <p:pic>
            <p:nvPicPr>
              <p:cNvPr id="68" name="Picture 67">
                <a:extLst>
                  <a:ext uri="{FF2B5EF4-FFF2-40B4-BE49-F238E27FC236}">
                    <a16:creationId xmlns:a16="http://schemas.microsoft.com/office/drawing/2014/main" id="{EB1041C1-33C5-3440-8FB2-84FF1108CA99}"/>
                  </a:ext>
                </a:extLst>
              </p:cNvPr>
              <p:cNvPicPr>
                <a:picLocks noChangeAspect="1"/>
              </p:cNvPicPr>
              <p:nvPr/>
            </p:nvPicPr>
            <p:blipFill>
              <a:blip r:embed="rId3"/>
              <a:stretch>
                <a:fillRect/>
              </a:stretch>
            </p:blipFill>
            <p:spPr>
              <a:xfrm>
                <a:off x="90098" y="2882711"/>
                <a:ext cx="2751145" cy="3128485"/>
              </a:xfrm>
              <a:prstGeom prst="rect">
                <a:avLst/>
              </a:prstGeom>
            </p:spPr>
          </p:pic>
        </p:grpSp>
      </p:grpSp>
      <p:grpSp>
        <p:nvGrpSpPr>
          <p:cNvPr id="7" name="Group 6">
            <a:extLst>
              <a:ext uri="{FF2B5EF4-FFF2-40B4-BE49-F238E27FC236}">
                <a16:creationId xmlns:a16="http://schemas.microsoft.com/office/drawing/2014/main" id="{866A5C7E-0D87-1642-A091-64CBF60847D6}"/>
              </a:ext>
            </a:extLst>
          </p:cNvPr>
          <p:cNvGrpSpPr/>
          <p:nvPr/>
        </p:nvGrpSpPr>
        <p:grpSpPr>
          <a:xfrm>
            <a:off x="8229874" y="1055905"/>
            <a:ext cx="4042618" cy="5103858"/>
            <a:chOff x="8248924" y="1074955"/>
            <a:chExt cx="4042618" cy="5103858"/>
          </a:xfrm>
        </p:grpSpPr>
        <p:grpSp>
          <p:nvGrpSpPr>
            <p:cNvPr id="6" name="Group 5">
              <a:extLst>
                <a:ext uri="{FF2B5EF4-FFF2-40B4-BE49-F238E27FC236}">
                  <a16:creationId xmlns:a16="http://schemas.microsoft.com/office/drawing/2014/main" id="{E360D7F2-1FD7-D542-A0D1-D8A6AF927800}"/>
                </a:ext>
              </a:extLst>
            </p:cNvPr>
            <p:cNvGrpSpPr/>
            <p:nvPr/>
          </p:nvGrpSpPr>
          <p:grpSpPr>
            <a:xfrm>
              <a:off x="9302535" y="1129217"/>
              <a:ext cx="2989007" cy="5017963"/>
              <a:chOff x="9302535" y="1110167"/>
              <a:chExt cx="2989007" cy="5017963"/>
            </a:xfrm>
          </p:grpSpPr>
          <p:sp>
            <p:nvSpPr>
              <p:cNvPr id="91" name="Rectangle 90">
                <a:extLst>
                  <a:ext uri="{FF2B5EF4-FFF2-40B4-BE49-F238E27FC236}">
                    <a16:creationId xmlns:a16="http://schemas.microsoft.com/office/drawing/2014/main" id="{DA88BAB2-1735-9842-9B73-C9F44EB96B22}"/>
                  </a:ext>
                </a:extLst>
              </p:cNvPr>
              <p:cNvSpPr/>
              <p:nvPr/>
            </p:nvSpPr>
            <p:spPr>
              <a:xfrm>
                <a:off x="9302535" y="1110167"/>
                <a:ext cx="2905582" cy="501796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7041C01C-6A2C-3740-BE08-50095DCAD3A7}"/>
                  </a:ext>
                </a:extLst>
              </p:cNvPr>
              <p:cNvSpPr txBox="1"/>
              <p:nvPr/>
            </p:nvSpPr>
            <p:spPr>
              <a:xfrm>
                <a:off x="11438808" y="3734966"/>
                <a:ext cx="852734" cy="954107"/>
              </a:xfrm>
              <a:prstGeom prst="rect">
                <a:avLst/>
              </a:prstGeom>
              <a:noFill/>
            </p:spPr>
            <p:txBody>
              <a:bodyPr wrap="none" rtlCol="0">
                <a:spAutoFit/>
              </a:bodyPr>
              <a:lstStyle/>
              <a:p>
                <a:pPr algn="ctr"/>
                <a:r>
                  <a:rPr lang="en-US" sz="1400" dirty="0"/>
                  <a:t>Social </a:t>
                </a:r>
              </a:p>
              <a:p>
                <a:pPr algn="ctr"/>
                <a:r>
                  <a:rPr lang="en-US" sz="1400" dirty="0"/>
                  <a:t>network </a:t>
                </a:r>
              </a:p>
              <a:p>
                <a:pPr algn="ctr"/>
                <a:r>
                  <a:rPr lang="en-US" sz="1400" dirty="0"/>
                  <a:t>(with </a:t>
                </a:r>
              </a:p>
              <a:p>
                <a:pPr algn="ctr"/>
                <a:r>
                  <a:rPr lang="en-US" sz="1400" dirty="0"/>
                  <a:t>internet)</a:t>
                </a:r>
              </a:p>
            </p:txBody>
          </p:sp>
        </p:grpSp>
        <p:grpSp>
          <p:nvGrpSpPr>
            <p:cNvPr id="86" name="Group 85">
              <a:extLst>
                <a:ext uri="{FF2B5EF4-FFF2-40B4-BE49-F238E27FC236}">
                  <a16:creationId xmlns:a16="http://schemas.microsoft.com/office/drawing/2014/main" id="{D982D0ED-2D1B-674D-BCC3-925F09C3ABF7}"/>
                </a:ext>
              </a:extLst>
            </p:cNvPr>
            <p:cNvGrpSpPr/>
            <p:nvPr/>
          </p:nvGrpSpPr>
          <p:grpSpPr>
            <a:xfrm>
              <a:off x="8248924" y="1074955"/>
              <a:ext cx="3795148" cy="5103858"/>
              <a:chOff x="8376337" y="1055512"/>
              <a:chExt cx="3795148" cy="5103858"/>
            </a:xfrm>
          </p:grpSpPr>
          <p:sp>
            <p:nvSpPr>
              <p:cNvPr id="14" name="TextBox 13">
                <a:extLst>
                  <a:ext uri="{FF2B5EF4-FFF2-40B4-BE49-F238E27FC236}">
                    <a16:creationId xmlns:a16="http://schemas.microsoft.com/office/drawing/2014/main" id="{D995576B-F8DB-3743-AD0E-0A6049F5F4CE}"/>
                  </a:ext>
                </a:extLst>
              </p:cNvPr>
              <p:cNvSpPr txBox="1"/>
              <p:nvPr/>
            </p:nvSpPr>
            <p:spPr>
              <a:xfrm>
                <a:off x="8376337" y="1055512"/>
                <a:ext cx="3736910" cy="646331"/>
              </a:xfrm>
              <a:prstGeom prst="rect">
                <a:avLst/>
              </a:prstGeom>
              <a:noFill/>
            </p:spPr>
            <p:txBody>
              <a:bodyPr wrap="square" rtlCol="0">
                <a:spAutoFit/>
              </a:bodyPr>
              <a:lstStyle/>
              <a:p>
                <a:pPr algn="r"/>
                <a:r>
                  <a:rPr lang="en-US" dirty="0"/>
                  <a:t>Interaction structure </a:t>
                </a:r>
              </a:p>
              <a:p>
                <a:pPr algn="r"/>
                <a:r>
                  <a:rPr lang="en-US" dirty="0"/>
                  <a:t>and polarization</a:t>
                </a:r>
              </a:p>
            </p:txBody>
          </p:sp>
          <p:pic>
            <p:nvPicPr>
              <p:cNvPr id="75" name="Picture 74">
                <a:extLst>
                  <a:ext uri="{FF2B5EF4-FFF2-40B4-BE49-F238E27FC236}">
                    <a16:creationId xmlns:a16="http://schemas.microsoft.com/office/drawing/2014/main" id="{84C2579B-986B-4A4D-A58F-4B4260E58737}"/>
                  </a:ext>
                </a:extLst>
              </p:cNvPr>
              <p:cNvPicPr>
                <a:picLocks noChangeAspect="1"/>
              </p:cNvPicPr>
              <p:nvPr/>
            </p:nvPicPr>
            <p:blipFill rotWithShape="1">
              <a:blip r:embed="rId4"/>
              <a:srcRect r="55872"/>
              <a:stretch/>
            </p:blipFill>
            <p:spPr>
              <a:xfrm>
                <a:off x="9608266" y="1704778"/>
                <a:ext cx="1672511" cy="1692225"/>
              </a:xfrm>
              <a:prstGeom prst="rect">
                <a:avLst/>
              </a:prstGeom>
            </p:spPr>
          </p:pic>
          <p:pic>
            <p:nvPicPr>
              <p:cNvPr id="78" name="Picture 77">
                <a:extLst>
                  <a:ext uri="{FF2B5EF4-FFF2-40B4-BE49-F238E27FC236}">
                    <a16:creationId xmlns:a16="http://schemas.microsoft.com/office/drawing/2014/main" id="{F6E3D2FB-8209-4642-91D7-8C54E4B38DDD}"/>
                  </a:ext>
                </a:extLst>
              </p:cNvPr>
              <p:cNvPicPr>
                <a:picLocks noChangeAspect="1"/>
              </p:cNvPicPr>
              <p:nvPr/>
            </p:nvPicPr>
            <p:blipFill rotWithShape="1">
              <a:blip r:embed="rId4"/>
              <a:srcRect l="55872"/>
              <a:stretch/>
            </p:blipFill>
            <p:spPr>
              <a:xfrm>
                <a:off x="9625710" y="3752105"/>
                <a:ext cx="1672511" cy="1692225"/>
              </a:xfrm>
              <a:prstGeom prst="rect">
                <a:avLst/>
              </a:prstGeom>
            </p:spPr>
          </p:pic>
          <p:sp>
            <p:nvSpPr>
              <p:cNvPr id="76" name="TextBox 75">
                <a:extLst>
                  <a:ext uri="{FF2B5EF4-FFF2-40B4-BE49-F238E27FC236}">
                    <a16:creationId xmlns:a16="http://schemas.microsoft.com/office/drawing/2014/main" id="{EA61BA8E-824D-B24B-A994-26469A22D40C}"/>
                  </a:ext>
                </a:extLst>
              </p:cNvPr>
              <p:cNvSpPr txBox="1"/>
              <p:nvPr/>
            </p:nvSpPr>
            <p:spPr>
              <a:xfrm>
                <a:off x="11347220" y="1950589"/>
                <a:ext cx="824265" cy="954107"/>
              </a:xfrm>
              <a:prstGeom prst="rect">
                <a:avLst/>
              </a:prstGeom>
              <a:noFill/>
            </p:spPr>
            <p:txBody>
              <a:bodyPr wrap="none" rtlCol="0">
                <a:spAutoFit/>
              </a:bodyPr>
              <a:lstStyle/>
              <a:p>
                <a:pPr algn="ctr"/>
                <a:r>
                  <a:rPr lang="en-US" sz="1400" dirty="0"/>
                  <a:t>Social</a:t>
                </a:r>
              </a:p>
              <a:p>
                <a:pPr algn="ctr"/>
                <a:r>
                  <a:rPr lang="en-US" sz="1400" dirty="0"/>
                  <a:t>network</a:t>
                </a:r>
              </a:p>
              <a:p>
                <a:pPr algn="ctr"/>
                <a:r>
                  <a:rPr lang="en-US" sz="1400" dirty="0"/>
                  <a:t>(no </a:t>
                </a:r>
              </a:p>
              <a:p>
                <a:pPr algn="ctr"/>
                <a:r>
                  <a:rPr lang="en-US" sz="1400" dirty="0"/>
                  <a:t>internet)</a:t>
                </a:r>
              </a:p>
            </p:txBody>
          </p:sp>
          <p:sp>
            <p:nvSpPr>
              <p:cNvPr id="82" name="Up Arrow 81">
                <a:extLst>
                  <a:ext uri="{FF2B5EF4-FFF2-40B4-BE49-F238E27FC236}">
                    <a16:creationId xmlns:a16="http://schemas.microsoft.com/office/drawing/2014/main" id="{02B4564E-F238-CE45-B776-8776505426D9}"/>
                  </a:ext>
                </a:extLst>
              </p:cNvPr>
              <p:cNvSpPr/>
              <p:nvPr/>
            </p:nvSpPr>
            <p:spPr>
              <a:xfrm rot="5400000">
                <a:off x="9886394" y="5564218"/>
                <a:ext cx="152552" cy="571379"/>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EA4EBB8-5C0D-E244-973A-99A1B1E6D107}"/>
                  </a:ext>
                </a:extLst>
              </p:cNvPr>
              <p:cNvSpPr txBox="1"/>
              <p:nvPr/>
            </p:nvSpPr>
            <p:spPr>
              <a:xfrm>
                <a:off x="10454755" y="5513039"/>
                <a:ext cx="1359668" cy="646331"/>
              </a:xfrm>
              <a:prstGeom prst="rect">
                <a:avLst/>
              </a:prstGeom>
              <a:noFill/>
            </p:spPr>
            <p:txBody>
              <a:bodyPr wrap="none" rtlCol="0">
                <a:spAutoFit/>
              </a:bodyPr>
              <a:lstStyle/>
              <a:p>
                <a:r>
                  <a:rPr lang="en-US" dirty="0"/>
                  <a:t>Increased </a:t>
                </a:r>
              </a:p>
              <a:p>
                <a:r>
                  <a:rPr lang="en-US" dirty="0"/>
                  <a:t>polarization?</a:t>
                </a:r>
              </a:p>
            </p:txBody>
          </p:sp>
          <p:sp>
            <p:nvSpPr>
              <p:cNvPr id="89" name="Up Arrow 88">
                <a:extLst>
                  <a:ext uri="{FF2B5EF4-FFF2-40B4-BE49-F238E27FC236}">
                    <a16:creationId xmlns:a16="http://schemas.microsoft.com/office/drawing/2014/main" id="{4FF887C3-898C-374C-AE50-0F9E0B0F107B}"/>
                  </a:ext>
                </a:extLst>
              </p:cNvPr>
              <p:cNvSpPr/>
              <p:nvPr/>
            </p:nvSpPr>
            <p:spPr>
              <a:xfrm rot="10800000">
                <a:off x="10349515" y="3453466"/>
                <a:ext cx="145193" cy="218615"/>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5" name="Title 1">
            <a:extLst>
              <a:ext uri="{FF2B5EF4-FFF2-40B4-BE49-F238E27FC236}">
                <a16:creationId xmlns:a16="http://schemas.microsoft.com/office/drawing/2014/main" id="{0FBC2FD3-F5B2-CE4B-9D16-7580A95770BF}"/>
              </a:ext>
            </a:extLst>
          </p:cNvPr>
          <p:cNvSpPr txBox="1">
            <a:spLocks/>
          </p:cNvSpPr>
          <p:nvPr/>
        </p:nvSpPr>
        <p:spPr>
          <a:xfrm>
            <a:off x="0" y="-108945"/>
            <a:ext cx="12412494" cy="6463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dirty="0">
                <a:solidFill>
                  <a:schemeClr val="bg2">
                    <a:lumMod val="50000"/>
                  </a:schemeClr>
                </a:solidFill>
              </a:rPr>
              <a:t>Which</a:t>
            </a:r>
          </a:p>
        </p:txBody>
      </p:sp>
      <p:grpSp>
        <p:nvGrpSpPr>
          <p:cNvPr id="10" name="Group 9">
            <a:extLst>
              <a:ext uri="{FF2B5EF4-FFF2-40B4-BE49-F238E27FC236}">
                <a16:creationId xmlns:a16="http://schemas.microsoft.com/office/drawing/2014/main" id="{8EC393F1-23EB-6749-B250-C8BA1957F483}"/>
              </a:ext>
            </a:extLst>
          </p:cNvPr>
          <p:cNvGrpSpPr/>
          <p:nvPr/>
        </p:nvGrpSpPr>
        <p:grpSpPr>
          <a:xfrm>
            <a:off x="3171317" y="1103700"/>
            <a:ext cx="5891246" cy="5017963"/>
            <a:chOff x="3171317" y="1103700"/>
            <a:chExt cx="5891246" cy="5017963"/>
          </a:xfrm>
        </p:grpSpPr>
        <p:grpSp>
          <p:nvGrpSpPr>
            <p:cNvPr id="5" name="Group 4">
              <a:extLst>
                <a:ext uri="{FF2B5EF4-FFF2-40B4-BE49-F238E27FC236}">
                  <a16:creationId xmlns:a16="http://schemas.microsoft.com/office/drawing/2014/main" id="{B11F0F80-5F9E-D840-A2BB-3B703B9C75BE}"/>
                </a:ext>
              </a:extLst>
            </p:cNvPr>
            <p:cNvGrpSpPr/>
            <p:nvPr/>
          </p:nvGrpSpPr>
          <p:grpSpPr>
            <a:xfrm>
              <a:off x="3171317" y="1103700"/>
              <a:ext cx="5891246" cy="5017963"/>
              <a:chOff x="3171317" y="1103700"/>
              <a:chExt cx="5891246" cy="5017963"/>
            </a:xfrm>
          </p:grpSpPr>
          <p:sp>
            <p:nvSpPr>
              <p:cNvPr id="87" name="Rectangle 86">
                <a:extLst>
                  <a:ext uri="{FF2B5EF4-FFF2-40B4-BE49-F238E27FC236}">
                    <a16:creationId xmlns:a16="http://schemas.microsoft.com/office/drawing/2014/main" id="{98FD1954-97E0-BD43-8F87-87DCA5D1E6CE}"/>
                  </a:ext>
                </a:extLst>
              </p:cNvPr>
              <p:cNvSpPr/>
              <p:nvPr/>
            </p:nvSpPr>
            <p:spPr>
              <a:xfrm>
                <a:off x="3171317" y="1103700"/>
                <a:ext cx="5891246" cy="501796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5BA3A0E5-07C9-C749-9796-327604034B56}"/>
                  </a:ext>
                </a:extLst>
              </p:cNvPr>
              <p:cNvGrpSpPr/>
              <p:nvPr/>
            </p:nvGrpSpPr>
            <p:grpSpPr>
              <a:xfrm>
                <a:off x="3371120" y="1189425"/>
                <a:ext cx="5503722" cy="4434306"/>
                <a:chOff x="3256721" y="1086927"/>
                <a:chExt cx="5503722" cy="4434306"/>
              </a:xfrm>
            </p:grpSpPr>
            <p:sp>
              <p:nvSpPr>
                <p:cNvPr id="12" name="TextBox 11">
                  <a:extLst>
                    <a:ext uri="{FF2B5EF4-FFF2-40B4-BE49-F238E27FC236}">
                      <a16:creationId xmlns:a16="http://schemas.microsoft.com/office/drawing/2014/main" id="{873D2C4F-69B3-904C-A299-452621A90815}"/>
                    </a:ext>
                  </a:extLst>
                </p:cNvPr>
                <p:cNvSpPr txBox="1"/>
                <p:nvPr/>
              </p:nvSpPr>
              <p:spPr>
                <a:xfrm>
                  <a:off x="3693836" y="1086927"/>
                  <a:ext cx="4208830" cy="369332"/>
                </a:xfrm>
                <a:prstGeom prst="rect">
                  <a:avLst/>
                </a:prstGeom>
                <a:noFill/>
              </p:spPr>
              <p:txBody>
                <a:bodyPr wrap="square" rtlCol="0">
                  <a:spAutoFit/>
                </a:bodyPr>
                <a:lstStyle/>
                <a:p>
                  <a:pPr algn="ctr"/>
                  <a:r>
                    <a:rPr lang="en-US" dirty="0"/>
                    <a:t>Stubborn extremists increase extremism</a:t>
                  </a:r>
                </a:p>
              </p:txBody>
            </p:sp>
            <p:grpSp>
              <p:nvGrpSpPr>
                <p:cNvPr id="79" name="Group 78">
                  <a:extLst>
                    <a:ext uri="{FF2B5EF4-FFF2-40B4-BE49-F238E27FC236}">
                      <a16:creationId xmlns:a16="http://schemas.microsoft.com/office/drawing/2014/main" id="{E3DC98E7-6E1E-4445-8555-194744F04496}"/>
                    </a:ext>
                  </a:extLst>
                </p:cNvPr>
                <p:cNvGrpSpPr/>
                <p:nvPr/>
              </p:nvGrpSpPr>
              <p:grpSpPr>
                <a:xfrm>
                  <a:off x="3256721" y="1687287"/>
                  <a:ext cx="5503722" cy="3833946"/>
                  <a:chOff x="3256721" y="1687287"/>
                  <a:chExt cx="5503722" cy="3833946"/>
                </a:xfrm>
              </p:grpSpPr>
              <p:sp>
                <p:nvSpPr>
                  <p:cNvPr id="69" name="TextBox 68">
                    <a:extLst>
                      <a:ext uri="{FF2B5EF4-FFF2-40B4-BE49-F238E27FC236}">
                        <a16:creationId xmlns:a16="http://schemas.microsoft.com/office/drawing/2014/main" id="{4D1C56D3-9E7E-CD4D-BAB4-E715C74657E9}"/>
                      </a:ext>
                    </a:extLst>
                  </p:cNvPr>
                  <p:cNvSpPr txBox="1"/>
                  <p:nvPr/>
                </p:nvSpPr>
                <p:spPr>
                  <a:xfrm>
                    <a:off x="3256721" y="1726732"/>
                    <a:ext cx="2905283" cy="307777"/>
                  </a:xfrm>
                  <a:prstGeom prst="rect">
                    <a:avLst/>
                  </a:prstGeom>
                  <a:noFill/>
                </p:spPr>
                <p:txBody>
                  <a:bodyPr wrap="none" rtlCol="0">
                    <a:spAutoFit/>
                  </a:bodyPr>
                  <a:lstStyle/>
                  <a:p>
                    <a:r>
                      <a:rPr lang="en-US" sz="1400" b="1" dirty="0"/>
                      <a:t>Extremists are more “stubborn”</a:t>
                    </a:r>
                  </a:p>
                </p:txBody>
              </p:sp>
              <p:sp>
                <p:nvSpPr>
                  <p:cNvPr id="70" name="TextBox 69">
                    <a:extLst>
                      <a:ext uri="{FF2B5EF4-FFF2-40B4-BE49-F238E27FC236}">
                        <a16:creationId xmlns:a16="http://schemas.microsoft.com/office/drawing/2014/main" id="{80585362-6E2B-A04E-923E-066F6A587BF6}"/>
                      </a:ext>
                    </a:extLst>
                  </p:cNvPr>
                  <p:cNvSpPr txBox="1"/>
                  <p:nvPr/>
                </p:nvSpPr>
                <p:spPr>
                  <a:xfrm>
                    <a:off x="7202832" y="1687287"/>
                    <a:ext cx="1147557" cy="523220"/>
                  </a:xfrm>
                  <a:prstGeom prst="rect">
                    <a:avLst/>
                  </a:prstGeom>
                  <a:noFill/>
                </p:spPr>
                <p:txBody>
                  <a:bodyPr wrap="none" rtlCol="0">
                    <a:spAutoFit/>
                  </a:bodyPr>
                  <a:lstStyle/>
                  <a:p>
                    <a:pPr algn="r"/>
                    <a:r>
                      <a:rPr lang="en-US" sz="1400" b="1" dirty="0"/>
                      <a:t>in-group </a:t>
                    </a:r>
                  </a:p>
                  <a:p>
                    <a:pPr algn="r"/>
                    <a:r>
                      <a:rPr lang="en-US" sz="1400" b="1" dirty="0"/>
                      <a:t>extremism </a:t>
                    </a:r>
                  </a:p>
                </p:txBody>
              </p:sp>
              <p:sp>
                <p:nvSpPr>
                  <p:cNvPr id="72" name="Up Arrow 71">
                    <a:extLst>
                      <a:ext uri="{FF2B5EF4-FFF2-40B4-BE49-F238E27FC236}">
                        <a16:creationId xmlns:a16="http://schemas.microsoft.com/office/drawing/2014/main" id="{2E11228D-33B6-2A49-9D91-84E3C9C5C495}"/>
                      </a:ext>
                    </a:extLst>
                  </p:cNvPr>
                  <p:cNvSpPr/>
                  <p:nvPr/>
                </p:nvSpPr>
                <p:spPr>
                  <a:xfrm>
                    <a:off x="7100152" y="1758375"/>
                    <a:ext cx="102680" cy="307777"/>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Up Arrow 72">
                    <a:extLst>
                      <a:ext uri="{FF2B5EF4-FFF2-40B4-BE49-F238E27FC236}">
                        <a16:creationId xmlns:a16="http://schemas.microsoft.com/office/drawing/2014/main" id="{AB7E3320-93B4-4F4A-B410-2D887A9EF0FC}"/>
                      </a:ext>
                    </a:extLst>
                  </p:cNvPr>
                  <p:cNvSpPr/>
                  <p:nvPr/>
                </p:nvSpPr>
                <p:spPr>
                  <a:xfrm rot="5400000">
                    <a:off x="6313724" y="1702299"/>
                    <a:ext cx="214225" cy="369895"/>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9A3E0F78-20F4-7346-B429-41C2F71F5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656" y="2279489"/>
                    <a:ext cx="2431916" cy="16187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plosion caused by a police munition is seen in front of the Capitol while supporters of Donald Trump storm the building.">
                    <a:extLst>
                      <a:ext uri="{FF2B5EF4-FFF2-40B4-BE49-F238E27FC236}">
                        <a16:creationId xmlns:a16="http://schemas.microsoft.com/office/drawing/2014/main" id="{4EC0E767-A5BB-C440-AFDB-D5CC39DFE1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0656" y="4051361"/>
                    <a:ext cx="2449787" cy="1469872"/>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9" name="Picture 8">
              <a:extLst>
                <a:ext uri="{FF2B5EF4-FFF2-40B4-BE49-F238E27FC236}">
                  <a16:creationId xmlns:a16="http://schemas.microsoft.com/office/drawing/2014/main" id="{D4D69743-9A88-7044-A1E3-86DEBB3C02AB}"/>
                </a:ext>
              </a:extLst>
            </p:cNvPr>
            <p:cNvPicPr>
              <a:picLocks noChangeAspect="1"/>
            </p:cNvPicPr>
            <p:nvPr/>
          </p:nvPicPr>
          <p:blipFill>
            <a:blip r:embed="rId7"/>
            <a:stretch>
              <a:fillRect/>
            </a:stretch>
          </p:blipFill>
          <p:spPr>
            <a:xfrm>
              <a:off x="3256209" y="3096499"/>
              <a:ext cx="3048860" cy="1399918"/>
            </a:xfrm>
            <a:prstGeom prst="rect">
              <a:avLst/>
            </a:prstGeom>
          </p:spPr>
        </p:pic>
      </p:grpSp>
    </p:spTree>
    <p:extLst>
      <p:ext uri="{BB962C8B-B14F-4D97-AF65-F5344CB8AC3E}">
        <p14:creationId xmlns:p14="http://schemas.microsoft.com/office/powerpoint/2010/main" val="23656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2757-7612-4948-8D31-B59D59886062}"/>
              </a:ext>
            </a:extLst>
          </p:cNvPr>
          <p:cNvSpPr>
            <a:spLocks noGrp="1"/>
          </p:cNvSpPr>
          <p:nvPr>
            <p:ph type="title"/>
          </p:nvPr>
        </p:nvSpPr>
        <p:spPr>
          <a:xfrm>
            <a:off x="0" y="-73025"/>
            <a:ext cx="12192000" cy="1325563"/>
          </a:xfrm>
        </p:spPr>
        <p:txBody>
          <a:bodyPr>
            <a:normAutofit/>
          </a:bodyPr>
          <a:lstStyle/>
          <a:p>
            <a:r>
              <a:rPr lang="en-US" sz="4000" dirty="0"/>
              <a:t>Simple consensus vs. extremity-shifted consensus</a:t>
            </a:r>
          </a:p>
        </p:txBody>
      </p:sp>
      <p:pic>
        <p:nvPicPr>
          <p:cNvPr id="3" name="Picture 2">
            <a:extLst>
              <a:ext uri="{FF2B5EF4-FFF2-40B4-BE49-F238E27FC236}">
                <a16:creationId xmlns:a16="http://schemas.microsoft.com/office/drawing/2014/main" id="{CE1B7344-CA12-E04D-9CC9-D56937D3CDF0}"/>
              </a:ext>
            </a:extLst>
          </p:cNvPr>
          <p:cNvPicPr>
            <a:picLocks noChangeAspect="1"/>
          </p:cNvPicPr>
          <p:nvPr/>
        </p:nvPicPr>
        <p:blipFill rotWithShape="1">
          <a:blip r:embed="rId3"/>
          <a:srcRect r="5691"/>
          <a:stretch/>
        </p:blipFill>
        <p:spPr>
          <a:xfrm>
            <a:off x="2346995" y="2162241"/>
            <a:ext cx="7071325" cy="4328460"/>
          </a:xfrm>
          <a:prstGeom prst="rect">
            <a:avLst/>
          </a:prstGeom>
        </p:spPr>
      </p:pic>
      <p:sp>
        <p:nvSpPr>
          <p:cNvPr id="6" name="TextBox 5">
            <a:extLst>
              <a:ext uri="{FF2B5EF4-FFF2-40B4-BE49-F238E27FC236}">
                <a16:creationId xmlns:a16="http://schemas.microsoft.com/office/drawing/2014/main" id="{50925126-2045-2447-841C-A8ACE7EAAF51}"/>
              </a:ext>
            </a:extLst>
          </p:cNvPr>
          <p:cNvSpPr txBox="1"/>
          <p:nvPr/>
        </p:nvSpPr>
        <p:spPr>
          <a:xfrm>
            <a:off x="3131943" y="1427568"/>
            <a:ext cx="6417975" cy="523220"/>
          </a:xfrm>
          <a:prstGeom prst="rect">
            <a:avLst/>
          </a:prstGeom>
          <a:noFill/>
        </p:spPr>
        <p:txBody>
          <a:bodyPr wrap="none" rtlCol="0">
            <a:spAutoFit/>
          </a:bodyPr>
          <a:lstStyle/>
          <a:p>
            <a:pPr algn="ctr"/>
            <a:r>
              <a:rPr lang="en-US" sz="2800" dirty="0"/>
              <a:t>Pre-deliberation latent opinion distribution</a:t>
            </a:r>
          </a:p>
        </p:txBody>
      </p:sp>
      <p:sp>
        <p:nvSpPr>
          <p:cNvPr id="5" name="TextBox 4">
            <a:extLst>
              <a:ext uri="{FF2B5EF4-FFF2-40B4-BE49-F238E27FC236}">
                <a16:creationId xmlns:a16="http://schemas.microsoft.com/office/drawing/2014/main" id="{BE7F9ABB-8E09-284A-ACFF-4FA072C5D0F0}"/>
              </a:ext>
            </a:extLst>
          </p:cNvPr>
          <p:cNvSpPr txBox="1"/>
          <p:nvPr/>
        </p:nvSpPr>
        <p:spPr>
          <a:xfrm>
            <a:off x="6096000" y="6384738"/>
            <a:ext cx="1204176" cy="461665"/>
          </a:xfrm>
          <a:prstGeom prst="rect">
            <a:avLst/>
          </a:prstGeom>
          <a:noFill/>
        </p:spPr>
        <p:txBody>
          <a:bodyPr wrap="none" rtlCol="0">
            <a:spAutoFit/>
          </a:bodyPr>
          <a:lstStyle/>
          <a:p>
            <a:r>
              <a:rPr lang="en-US" sz="2400" dirty="0"/>
              <a:t>Opinion</a:t>
            </a:r>
          </a:p>
        </p:txBody>
      </p:sp>
    </p:spTree>
    <p:extLst>
      <p:ext uri="{BB962C8B-B14F-4D97-AF65-F5344CB8AC3E}">
        <p14:creationId xmlns:p14="http://schemas.microsoft.com/office/powerpoint/2010/main" val="3785560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2757-7612-4948-8D31-B59D59886062}"/>
              </a:ext>
            </a:extLst>
          </p:cNvPr>
          <p:cNvSpPr>
            <a:spLocks noGrp="1"/>
          </p:cNvSpPr>
          <p:nvPr>
            <p:ph type="title"/>
          </p:nvPr>
        </p:nvSpPr>
        <p:spPr>
          <a:xfrm>
            <a:off x="0" y="-73025"/>
            <a:ext cx="12192000" cy="1325563"/>
          </a:xfrm>
        </p:spPr>
        <p:txBody>
          <a:bodyPr>
            <a:normAutofit/>
          </a:bodyPr>
          <a:lstStyle/>
          <a:p>
            <a:r>
              <a:rPr lang="en-US" sz="4200" dirty="0"/>
              <a:t>Simple consensus vs. extremity-shifted consensus</a:t>
            </a:r>
          </a:p>
        </p:txBody>
      </p:sp>
      <p:sp>
        <p:nvSpPr>
          <p:cNvPr id="6" name="TextBox 5">
            <a:extLst>
              <a:ext uri="{FF2B5EF4-FFF2-40B4-BE49-F238E27FC236}">
                <a16:creationId xmlns:a16="http://schemas.microsoft.com/office/drawing/2014/main" id="{C13FE355-FC2F-0D48-AB18-526F5C3A4D29}"/>
              </a:ext>
            </a:extLst>
          </p:cNvPr>
          <p:cNvSpPr txBox="1"/>
          <p:nvPr/>
        </p:nvSpPr>
        <p:spPr>
          <a:xfrm>
            <a:off x="1776523" y="1719143"/>
            <a:ext cx="2714205" cy="523220"/>
          </a:xfrm>
          <a:prstGeom prst="rect">
            <a:avLst/>
          </a:prstGeom>
          <a:noFill/>
        </p:spPr>
        <p:txBody>
          <a:bodyPr wrap="none" rtlCol="0">
            <a:spAutoFit/>
          </a:bodyPr>
          <a:lstStyle/>
          <a:p>
            <a:pPr algn="ctr"/>
            <a:r>
              <a:rPr lang="en-US" sz="2800" dirty="0"/>
              <a:t>Simple consensus</a:t>
            </a:r>
          </a:p>
        </p:txBody>
      </p:sp>
      <p:pic>
        <p:nvPicPr>
          <p:cNvPr id="7" name="Picture 6">
            <a:extLst>
              <a:ext uri="{FF2B5EF4-FFF2-40B4-BE49-F238E27FC236}">
                <a16:creationId xmlns:a16="http://schemas.microsoft.com/office/drawing/2014/main" id="{B01161A7-292A-1041-9C91-A078CE3979E0}"/>
              </a:ext>
            </a:extLst>
          </p:cNvPr>
          <p:cNvPicPr>
            <a:picLocks noChangeAspect="1"/>
          </p:cNvPicPr>
          <p:nvPr/>
        </p:nvPicPr>
        <p:blipFill>
          <a:blip r:embed="rId3"/>
          <a:stretch>
            <a:fillRect/>
          </a:stretch>
        </p:blipFill>
        <p:spPr>
          <a:xfrm>
            <a:off x="6564090" y="2547498"/>
            <a:ext cx="5481447" cy="3332720"/>
          </a:xfrm>
          <a:prstGeom prst="rect">
            <a:avLst/>
          </a:prstGeom>
        </p:spPr>
      </p:pic>
      <p:pic>
        <p:nvPicPr>
          <p:cNvPr id="8" name="Picture 7">
            <a:extLst>
              <a:ext uri="{FF2B5EF4-FFF2-40B4-BE49-F238E27FC236}">
                <a16:creationId xmlns:a16="http://schemas.microsoft.com/office/drawing/2014/main" id="{3AF09C73-6C50-C046-9FDD-3312482B9FA2}"/>
              </a:ext>
            </a:extLst>
          </p:cNvPr>
          <p:cNvPicPr>
            <a:picLocks noChangeAspect="1"/>
          </p:cNvPicPr>
          <p:nvPr/>
        </p:nvPicPr>
        <p:blipFill>
          <a:blip r:embed="rId4"/>
          <a:stretch>
            <a:fillRect/>
          </a:stretch>
        </p:blipFill>
        <p:spPr>
          <a:xfrm>
            <a:off x="1961" y="2547498"/>
            <a:ext cx="5481447" cy="3260422"/>
          </a:xfrm>
          <a:prstGeom prst="rect">
            <a:avLst/>
          </a:prstGeom>
        </p:spPr>
      </p:pic>
      <p:sp>
        <p:nvSpPr>
          <p:cNvPr id="9" name="TextBox 8">
            <a:extLst>
              <a:ext uri="{FF2B5EF4-FFF2-40B4-BE49-F238E27FC236}">
                <a16:creationId xmlns:a16="http://schemas.microsoft.com/office/drawing/2014/main" id="{D206EB9B-8192-0F44-BAD9-1B252312E3E3}"/>
              </a:ext>
            </a:extLst>
          </p:cNvPr>
          <p:cNvSpPr txBox="1"/>
          <p:nvPr/>
        </p:nvSpPr>
        <p:spPr>
          <a:xfrm>
            <a:off x="7489225" y="1719143"/>
            <a:ext cx="4258730" cy="523220"/>
          </a:xfrm>
          <a:prstGeom prst="rect">
            <a:avLst/>
          </a:prstGeom>
          <a:noFill/>
        </p:spPr>
        <p:txBody>
          <a:bodyPr wrap="none" rtlCol="0">
            <a:spAutoFit/>
          </a:bodyPr>
          <a:lstStyle/>
          <a:p>
            <a:pPr algn="ctr"/>
            <a:r>
              <a:rPr lang="en-US" sz="2800" dirty="0"/>
              <a:t>Extremity-shifted consensus</a:t>
            </a:r>
          </a:p>
        </p:txBody>
      </p:sp>
      <p:sp>
        <p:nvSpPr>
          <p:cNvPr id="10" name="TextBox 9">
            <a:extLst>
              <a:ext uri="{FF2B5EF4-FFF2-40B4-BE49-F238E27FC236}">
                <a16:creationId xmlns:a16="http://schemas.microsoft.com/office/drawing/2014/main" id="{DF649035-CB44-B948-8872-6A7B653E3B2A}"/>
              </a:ext>
            </a:extLst>
          </p:cNvPr>
          <p:cNvSpPr txBox="1"/>
          <p:nvPr/>
        </p:nvSpPr>
        <p:spPr>
          <a:xfrm>
            <a:off x="2616496" y="5880218"/>
            <a:ext cx="1034257" cy="400110"/>
          </a:xfrm>
          <a:prstGeom prst="rect">
            <a:avLst/>
          </a:prstGeom>
          <a:noFill/>
        </p:spPr>
        <p:txBody>
          <a:bodyPr wrap="none" rtlCol="0">
            <a:spAutoFit/>
          </a:bodyPr>
          <a:lstStyle/>
          <a:p>
            <a:r>
              <a:rPr lang="en-US" sz="2000" dirty="0"/>
              <a:t>Opinion</a:t>
            </a:r>
          </a:p>
        </p:txBody>
      </p:sp>
      <p:sp>
        <p:nvSpPr>
          <p:cNvPr id="11" name="TextBox 10">
            <a:extLst>
              <a:ext uri="{FF2B5EF4-FFF2-40B4-BE49-F238E27FC236}">
                <a16:creationId xmlns:a16="http://schemas.microsoft.com/office/drawing/2014/main" id="{F30A5AB3-B023-A141-9FF1-59CC036BE240}"/>
              </a:ext>
            </a:extLst>
          </p:cNvPr>
          <p:cNvSpPr txBox="1"/>
          <p:nvPr/>
        </p:nvSpPr>
        <p:spPr>
          <a:xfrm>
            <a:off x="9101461" y="5880218"/>
            <a:ext cx="1034257" cy="400110"/>
          </a:xfrm>
          <a:prstGeom prst="rect">
            <a:avLst/>
          </a:prstGeom>
          <a:noFill/>
        </p:spPr>
        <p:txBody>
          <a:bodyPr wrap="none" rtlCol="0">
            <a:spAutoFit/>
          </a:bodyPr>
          <a:lstStyle/>
          <a:p>
            <a:r>
              <a:rPr lang="en-US" sz="2000" dirty="0"/>
              <a:t>Opinion</a:t>
            </a:r>
          </a:p>
        </p:txBody>
      </p:sp>
    </p:spTree>
    <p:extLst>
      <p:ext uri="{BB962C8B-B14F-4D97-AF65-F5344CB8AC3E}">
        <p14:creationId xmlns:p14="http://schemas.microsoft.com/office/powerpoint/2010/main" val="400190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2757-7612-4948-8D31-B59D59886062}"/>
              </a:ext>
            </a:extLst>
          </p:cNvPr>
          <p:cNvSpPr>
            <a:spLocks noGrp="1"/>
          </p:cNvSpPr>
          <p:nvPr>
            <p:ph type="title"/>
          </p:nvPr>
        </p:nvSpPr>
        <p:spPr>
          <a:xfrm>
            <a:off x="0" y="-73025"/>
            <a:ext cx="12192000" cy="1325563"/>
          </a:xfrm>
        </p:spPr>
        <p:txBody>
          <a:bodyPr>
            <a:normAutofit/>
          </a:bodyPr>
          <a:lstStyle/>
          <a:p>
            <a:r>
              <a:rPr lang="en-US" sz="4000" dirty="0"/>
              <a:t>Latent (continuous) vs. </a:t>
            </a:r>
            <a:r>
              <a:rPr lang="en-US" sz="4200" dirty="0"/>
              <a:t>measured</a:t>
            </a:r>
            <a:r>
              <a:rPr lang="en-US" sz="4000" dirty="0"/>
              <a:t> (ordinal) distributions</a:t>
            </a:r>
          </a:p>
        </p:txBody>
      </p:sp>
      <p:pic>
        <p:nvPicPr>
          <p:cNvPr id="3" name="Picture 2">
            <a:extLst>
              <a:ext uri="{FF2B5EF4-FFF2-40B4-BE49-F238E27FC236}">
                <a16:creationId xmlns:a16="http://schemas.microsoft.com/office/drawing/2014/main" id="{BE98830D-26B2-504D-BC59-8AAAD54F2DC0}"/>
              </a:ext>
            </a:extLst>
          </p:cNvPr>
          <p:cNvPicPr>
            <a:picLocks noChangeAspect="1"/>
          </p:cNvPicPr>
          <p:nvPr/>
        </p:nvPicPr>
        <p:blipFill rotWithShape="1">
          <a:blip r:embed="rId2"/>
          <a:srcRect l="-4763" r="6422"/>
          <a:stretch/>
        </p:blipFill>
        <p:spPr>
          <a:xfrm>
            <a:off x="1989837" y="2162240"/>
            <a:ext cx="7373619" cy="4328460"/>
          </a:xfrm>
          <a:prstGeom prst="rect">
            <a:avLst/>
          </a:prstGeom>
        </p:spPr>
      </p:pic>
      <p:sp>
        <p:nvSpPr>
          <p:cNvPr id="4" name="TextBox 3">
            <a:extLst>
              <a:ext uri="{FF2B5EF4-FFF2-40B4-BE49-F238E27FC236}">
                <a16:creationId xmlns:a16="http://schemas.microsoft.com/office/drawing/2014/main" id="{ABDED39F-699A-2B44-ACE7-EB8A0E8E97E1}"/>
              </a:ext>
            </a:extLst>
          </p:cNvPr>
          <p:cNvSpPr txBox="1"/>
          <p:nvPr/>
        </p:nvSpPr>
        <p:spPr>
          <a:xfrm>
            <a:off x="3131943" y="1427568"/>
            <a:ext cx="6417975" cy="523220"/>
          </a:xfrm>
          <a:prstGeom prst="rect">
            <a:avLst/>
          </a:prstGeom>
          <a:noFill/>
        </p:spPr>
        <p:txBody>
          <a:bodyPr wrap="none" rtlCol="0">
            <a:spAutoFit/>
          </a:bodyPr>
          <a:lstStyle/>
          <a:p>
            <a:pPr algn="ctr"/>
            <a:r>
              <a:rPr lang="en-US" sz="2800" dirty="0"/>
              <a:t>Pre-deliberation latent opinion distribution</a:t>
            </a:r>
          </a:p>
        </p:txBody>
      </p:sp>
      <p:sp>
        <p:nvSpPr>
          <p:cNvPr id="5" name="TextBox 4">
            <a:extLst>
              <a:ext uri="{FF2B5EF4-FFF2-40B4-BE49-F238E27FC236}">
                <a16:creationId xmlns:a16="http://schemas.microsoft.com/office/drawing/2014/main" id="{A1F68242-9473-2344-B6C1-FA333A35A36D}"/>
              </a:ext>
            </a:extLst>
          </p:cNvPr>
          <p:cNvSpPr txBox="1"/>
          <p:nvPr/>
        </p:nvSpPr>
        <p:spPr>
          <a:xfrm>
            <a:off x="5738842" y="6259868"/>
            <a:ext cx="1204176" cy="461665"/>
          </a:xfrm>
          <a:prstGeom prst="rect">
            <a:avLst/>
          </a:prstGeom>
          <a:noFill/>
        </p:spPr>
        <p:txBody>
          <a:bodyPr wrap="none" rtlCol="0">
            <a:spAutoFit/>
          </a:bodyPr>
          <a:lstStyle/>
          <a:p>
            <a:r>
              <a:rPr lang="en-US" sz="2400" dirty="0"/>
              <a:t>Opinion</a:t>
            </a:r>
          </a:p>
        </p:txBody>
      </p:sp>
    </p:spTree>
    <p:extLst>
      <p:ext uri="{BB962C8B-B14F-4D97-AF65-F5344CB8AC3E}">
        <p14:creationId xmlns:p14="http://schemas.microsoft.com/office/powerpoint/2010/main" val="482759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2757-7612-4948-8D31-B59D59886062}"/>
              </a:ext>
            </a:extLst>
          </p:cNvPr>
          <p:cNvSpPr>
            <a:spLocks noGrp="1"/>
          </p:cNvSpPr>
          <p:nvPr>
            <p:ph type="title"/>
          </p:nvPr>
        </p:nvSpPr>
        <p:spPr>
          <a:xfrm>
            <a:off x="0" y="-73025"/>
            <a:ext cx="12192000" cy="1325563"/>
          </a:xfrm>
        </p:spPr>
        <p:txBody>
          <a:bodyPr>
            <a:normAutofit/>
          </a:bodyPr>
          <a:lstStyle/>
          <a:p>
            <a:r>
              <a:rPr lang="en-US" sz="4000" dirty="0"/>
              <a:t>Latent (continuous) vs. </a:t>
            </a:r>
            <a:r>
              <a:rPr lang="en-US" sz="4200" dirty="0"/>
              <a:t>measured</a:t>
            </a:r>
            <a:r>
              <a:rPr lang="en-US" sz="4000" dirty="0"/>
              <a:t> (ordinal) distributions</a:t>
            </a:r>
          </a:p>
        </p:txBody>
      </p:sp>
      <p:pic>
        <p:nvPicPr>
          <p:cNvPr id="3" name="Picture 2">
            <a:extLst>
              <a:ext uri="{FF2B5EF4-FFF2-40B4-BE49-F238E27FC236}">
                <a16:creationId xmlns:a16="http://schemas.microsoft.com/office/drawing/2014/main" id="{BE98830D-26B2-504D-BC59-8AAAD54F2DC0}"/>
              </a:ext>
            </a:extLst>
          </p:cNvPr>
          <p:cNvPicPr>
            <a:picLocks noChangeAspect="1"/>
          </p:cNvPicPr>
          <p:nvPr/>
        </p:nvPicPr>
        <p:blipFill rotWithShape="1">
          <a:blip r:embed="rId3"/>
          <a:srcRect r="4964"/>
          <a:stretch/>
        </p:blipFill>
        <p:spPr>
          <a:xfrm>
            <a:off x="21175" y="2350551"/>
            <a:ext cx="4666090" cy="2834339"/>
          </a:xfrm>
          <a:prstGeom prst="rect">
            <a:avLst/>
          </a:prstGeom>
        </p:spPr>
      </p:pic>
      <p:sp>
        <p:nvSpPr>
          <p:cNvPr id="4" name="TextBox 3">
            <a:extLst>
              <a:ext uri="{FF2B5EF4-FFF2-40B4-BE49-F238E27FC236}">
                <a16:creationId xmlns:a16="http://schemas.microsoft.com/office/drawing/2014/main" id="{ABDED39F-699A-2B44-ACE7-EB8A0E8E97E1}"/>
              </a:ext>
            </a:extLst>
          </p:cNvPr>
          <p:cNvSpPr txBox="1"/>
          <p:nvPr/>
        </p:nvSpPr>
        <p:spPr>
          <a:xfrm>
            <a:off x="0" y="1257944"/>
            <a:ext cx="5225340" cy="523220"/>
          </a:xfrm>
          <a:prstGeom prst="rect">
            <a:avLst/>
          </a:prstGeom>
          <a:noFill/>
        </p:spPr>
        <p:txBody>
          <a:bodyPr wrap="none" rtlCol="0">
            <a:spAutoFit/>
          </a:bodyPr>
          <a:lstStyle/>
          <a:p>
            <a:pPr algn="ctr"/>
            <a:r>
              <a:rPr lang="en-US" sz="2800" dirty="0"/>
              <a:t>Pre-deliberation latent distribution</a:t>
            </a:r>
          </a:p>
        </p:txBody>
      </p:sp>
      <p:sp>
        <p:nvSpPr>
          <p:cNvPr id="5" name="TextBox 4">
            <a:extLst>
              <a:ext uri="{FF2B5EF4-FFF2-40B4-BE49-F238E27FC236}">
                <a16:creationId xmlns:a16="http://schemas.microsoft.com/office/drawing/2014/main" id="{5E25F1A6-CB77-CE44-89F8-890F66084BFA}"/>
              </a:ext>
            </a:extLst>
          </p:cNvPr>
          <p:cNvSpPr txBox="1"/>
          <p:nvPr/>
        </p:nvSpPr>
        <p:spPr>
          <a:xfrm>
            <a:off x="6380729" y="1230527"/>
            <a:ext cx="5811271" cy="523220"/>
          </a:xfrm>
          <a:prstGeom prst="rect">
            <a:avLst/>
          </a:prstGeom>
          <a:noFill/>
        </p:spPr>
        <p:txBody>
          <a:bodyPr wrap="none" rtlCol="0">
            <a:spAutoFit/>
          </a:bodyPr>
          <a:lstStyle/>
          <a:p>
            <a:pPr algn="ctr"/>
            <a:r>
              <a:rPr lang="en-US" sz="2800" dirty="0"/>
              <a:t>Pre-deliberation measured distribution</a:t>
            </a:r>
          </a:p>
        </p:txBody>
      </p:sp>
      <p:pic>
        <p:nvPicPr>
          <p:cNvPr id="7" name="Picture 6">
            <a:extLst>
              <a:ext uri="{FF2B5EF4-FFF2-40B4-BE49-F238E27FC236}">
                <a16:creationId xmlns:a16="http://schemas.microsoft.com/office/drawing/2014/main" id="{8F687F2A-C486-6F45-912E-764E87344142}"/>
              </a:ext>
            </a:extLst>
          </p:cNvPr>
          <p:cNvPicPr>
            <a:picLocks noChangeAspect="1"/>
          </p:cNvPicPr>
          <p:nvPr/>
        </p:nvPicPr>
        <p:blipFill>
          <a:blip r:embed="rId4"/>
          <a:srcRect/>
          <a:stretch/>
        </p:blipFill>
        <p:spPr>
          <a:xfrm>
            <a:off x="7270839" y="2549293"/>
            <a:ext cx="4794761" cy="2635597"/>
          </a:xfrm>
          <a:prstGeom prst="rect">
            <a:avLst/>
          </a:prstGeom>
        </p:spPr>
      </p:pic>
      <p:grpSp>
        <p:nvGrpSpPr>
          <p:cNvPr id="15" name="Group 14">
            <a:extLst>
              <a:ext uri="{FF2B5EF4-FFF2-40B4-BE49-F238E27FC236}">
                <a16:creationId xmlns:a16="http://schemas.microsoft.com/office/drawing/2014/main" id="{9E7CA0CC-ADA5-224B-9E0A-939FF109946D}"/>
              </a:ext>
            </a:extLst>
          </p:cNvPr>
          <p:cNvGrpSpPr/>
          <p:nvPr/>
        </p:nvGrpSpPr>
        <p:grpSpPr>
          <a:xfrm>
            <a:off x="5034281" y="3801786"/>
            <a:ext cx="1944507" cy="1123126"/>
            <a:chOff x="5169086" y="3933802"/>
            <a:chExt cx="1944507" cy="1123126"/>
          </a:xfrm>
        </p:grpSpPr>
        <p:sp>
          <p:nvSpPr>
            <p:cNvPr id="13" name="Up Arrow 12">
              <a:extLst>
                <a:ext uri="{FF2B5EF4-FFF2-40B4-BE49-F238E27FC236}">
                  <a16:creationId xmlns:a16="http://schemas.microsoft.com/office/drawing/2014/main" id="{AABEDBA8-66D1-F142-B4F9-5F9EAF55AC1F}"/>
                </a:ext>
              </a:extLst>
            </p:cNvPr>
            <p:cNvSpPr/>
            <p:nvPr/>
          </p:nvSpPr>
          <p:spPr>
            <a:xfrm rot="5400000">
              <a:off x="5904127" y="3308516"/>
              <a:ext cx="292129" cy="1542701"/>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47FE212-3487-504C-8B56-1A86F840A73C}"/>
                </a:ext>
              </a:extLst>
            </p:cNvPr>
            <p:cNvSpPr txBox="1"/>
            <p:nvPr/>
          </p:nvSpPr>
          <p:spPr>
            <a:xfrm>
              <a:off x="5169086" y="4225931"/>
              <a:ext cx="1944507" cy="830997"/>
            </a:xfrm>
            <a:prstGeom prst="rect">
              <a:avLst/>
            </a:prstGeom>
            <a:noFill/>
          </p:spPr>
          <p:txBody>
            <a:bodyPr wrap="none" rtlCol="0">
              <a:spAutoFit/>
            </a:bodyPr>
            <a:lstStyle/>
            <a:p>
              <a:pPr algn="ctr"/>
              <a:r>
                <a:rPr lang="en-US" sz="2400" i="1" dirty="0"/>
                <a:t>Ordinal</a:t>
              </a:r>
            </a:p>
            <a:p>
              <a:pPr algn="ctr"/>
              <a:r>
                <a:rPr lang="en-US" sz="2400" i="1" dirty="0"/>
                <a:t>measurements</a:t>
              </a:r>
            </a:p>
          </p:txBody>
        </p:sp>
      </p:grpSp>
      <p:pic>
        <p:nvPicPr>
          <p:cNvPr id="16" name="Picture 15">
            <a:extLst>
              <a:ext uri="{FF2B5EF4-FFF2-40B4-BE49-F238E27FC236}">
                <a16:creationId xmlns:a16="http://schemas.microsoft.com/office/drawing/2014/main" id="{3439DE4F-6578-644B-BA06-7CC47EAE7FF6}"/>
              </a:ext>
            </a:extLst>
          </p:cNvPr>
          <p:cNvPicPr>
            <a:picLocks noChangeAspect="1"/>
          </p:cNvPicPr>
          <p:nvPr/>
        </p:nvPicPr>
        <p:blipFill>
          <a:blip r:embed="rId5"/>
          <a:stretch>
            <a:fillRect/>
          </a:stretch>
        </p:blipFill>
        <p:spPr>
          <a:xfrm>
            <a:off x="4979315" y="2514121"/>
            <a:ext cx="1707422" cy="1124635"/>
          </a:xfrm>
          <a:prstGeom prst="rect">
            <a:avLst/>
          </a:prstGeom>
          <a:solidFill>
            <a:srgbClr val="DEDEDE">
              <a:alpha val="16863"/>
            </a:srgbClr>
          </a:solidFill>
        </p:spPr>
      </p:pic>
      <p:grpSp>
        <p:nvGrpSpPr>
          <p:cNvPr id="25" name="Group 24">
            <a:extLst>
              <a:ext uri="{FF2B5EF4-FFF2-40B4-BE49-F238E27FC236}">
                <a16:creationId xmlns:a16="http://schemas.microsoft.com/office/drawing/2014/main" id="{C240C7A5-6FC7-284D-96C5-9944EAE379F1}"/>
              </a:ext>
            </a:extLst>
          </p:cNvPr>
          <p:cNvGrpSpPr/>
          <p:nvPr/>
        </p:nvGrpSpPr>
        <p:grpSpPr>
          <a:xfrm>
            <a:off x="8492561" y="5157996"/>
            <a:ext cx="2814067" cy="1533882"/>
            <a:chOff x="8492561" y="5157996"/>
            <a:chExt cx="2814067" cy="1533882"/>
          </a:xfrm>
        </p:grpSpPr>
        <p:sp>
          <p:nvSpPr>
            <p:cNvPr id="6" name="TextBox 5">
              <a:extLst>
                <a:ext uri="{FF2B5EF4-FFF2-40B4-BE49-F238E27FC236}">
                  <a16:creationId xmlns:a16="http://schemas.microsoft.com/office/drawing/2014/main" id="{2D0AC5FB-3F6F-3A48-A3FD-7ABE1B2324BE}"/>
                </a:ext>
              </a:extLst>
            </p:cNvPr>
            <p:cNvSpPr txBox="1"/>
            <p:nvPr/>
          </p:nvSpPr>
          <p:spPr>
            <a:xfrm>
              <a:off x="8492561" y="5768548"/>
              <a:ext cx="2814067" cy="923330"/>
            </a:xfrm>
            <a:prstGeom prst="rect">
              <a:avLst/>
            </a:prstGeom>
            <a:noFill/>
          </p:spPr>
          <p:txBody>
            <a:bodyPr wrap="square" rtlCol="0">
              <a:spAutoFit/>
            </a:bodyPr>
            <a:lstStyle/>
            <a:p>
              <a:r>
                <a:rPr lang="en-US" dirty="0"/>
                <a:t>Extreme latent opinions “stack up” at measurement scale extremes.</a:t>
              </a:r>
            </a:p>
          </p:txBody>
        </p:sp>
        <p:cxnSp>
          <p:nvCxnSpPr>
            <p:cNvPr id="12" name="Straight Arrow Connector 11">
              <a:extLst>
                <a:ext uri="{FF2B5EF4-FFF2-40B4-BE49-F238E27FC236}">
                  <a16:creationId xmlns:a16="http://schemas.microsoft.com/office/drawing/2014/main" id="{13D39F92-B4FC-D64F-A9D1-555846221709}"/>
                </a:ext>
              </a:extLst>
            </p:cNvPr>
            <p:cNvCxnSpPr>
              <a:cxnSpLocks/>
              <a:stCxn id="6" idx="0"/>
            </p:cNvCxnSpPr>
            <p:nvPr/>
          </p:nvCxnSpPr>
          <p:spPr>
            <a:xfrm flipH="1" flipV="1">
              <a:off x="8492561" y="5157996"/>
              <a:ext cx="1407034" cy="61055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85EBB38-889C-F946-99A8-DA36A7504A8F}"/>
                </a:ext>
              </a:extLst>
            </p:cNvPr>
            <p:cNvCxnSpPr>
              <a:cxnSpLocks/>
              <a:stCxn id="6" idx="0"/>
            </p:cNvCxnSpPr>
            <p:nvPr/>
          </p:nvCxnSpPr>
          <p:spPr>
            <a:xfrm flipV="1">
              <a:off x="9899595" y="5184890"/>
              <a:ext cx="1232862" cy="5836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49A31C8E-AAFC-A449-91AC-7FE5F30BB5C5}"/>
              </a:ext>
            </a:extLst>
          </p:cNvPr>
          <p:cNvGrpSpPr/>
          <p:nvPr/>
        </p:nvGrpSpPr>
        <p:grpSpPr>
          <a:xfrm>
            <a:off x="7135322" y="1893951"/>
            <a:ext cx="3326355" cy="870134"/>
            <a:chOff x="7135322" y="1893951"/>
            <a:chExt cx="3326355" cy="870134"/>
          </a:xfrm>
        </p:grpSpPr>
        <p:sp>
          <p:nvSpPr>
            <p:cNvPr id="19" name="TextBox 18">
              <a:extLst>
                <a:ext uri="{FF2B5EF4-FFF2-40B4-BE49-F238E27FC236}">
                  <a16:creationId xmlns:a16="http://schemas.microsoft.com/office/drawing/2014/main" id="{D13DF813-8655-6343-9FF1-6EB1E9B283CD}"/>
                </a:ext>
              </a:extLst>
            </p:cNvPr>
            <p:cNvSpPr txBox="1"/>
            <p:nvPr/>
          </p:nvSpPr>
          <p:spPr>
            <a:xfrm>
              <a:off x="7135322" y="1893951"/>
              <a:ext cx="3326355" cy="369332"/>
            </a:xfrm>
            <a:prstGeom prst="rect">
              <a:avLst/>
            </a:prstGeom>
            <a:noFill/>
          </p:spPr>
          <p:txBody>
            <a:bodyPr wrap="square" rtlCol="0">
              <a:spAutoFit/>
            </a:bodyPr>
            <a:lstStyle/>
            <a:p>
              <a:r>
                <a:rPr lang="en-US" dirty="0"/>
                <a:t>Measured mean &lt; latent mean</a:t>
              </a:r>
            </a:p>
          </p:txBody>
        </p:sp>
        <p:cxnSp>
          <p:nvCxnSpPr>
            <p:cNvPr id="20" name="Straight Arrow Connector 19">
              <a:extLst>
                <a:ext uri="{FF2B5EF4-FFF2-40B4-BE49-F238E27FC236}">
                  <a16:creationId xmlns:a16="http://schemas.microsoft.com/office/drawing/2014/main" id="{E62FCBE8-D96F-6E4E-BB74-964868CA6EF6}"/>
                </a:ext>
              </a:extLst>
            </p:cNvPr>
            <p:cNvCxnSpPr>
              <a:cxnSpLocks/>
            </p:cNvCxnSpPr>
            <p:nvPr/>
          </p:nvCxnSpPr>
          <p:spPr>
            <a:xfrm>
              <a:off x="9390741" y="2271550"/>
              <a:ext cx="581424" cy="49253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2C5E846D-A2A6-A54B-901A-AAD818BAC994}"/>
              </a:ext>
            </a:extLst>
          </p:cNvPr>
          <p:cNvSpPr txBox="1"/>
          <p:nvPr/>
        </p:nvSpPr>
        <p:spPr>
          <a:xfrm>
            <a:off x="2476077" y="5015054"/>
            <a:ext cx="1034257" cy="400110"/>
          </a:xfrm>
          <a:prstGeom prst="rect">
            <a:avLst/>
          </a:prstGeom>
          <a:noFill/>
        </p:spPr>
        <p:txBody>
          <a:bodyPr wrap="none" rtlCol="0">
            <a:spAutoFit/>
          </a:bodyPr>
          <a:lstStyle/>
          <a:p>
            <a:r>
              <a:rPr lang="en-US" sz="2000" dirty="0"/>
              <a:t>Opinion</a:t>
            </a:r>
          </a:p>
        </p:txBody>
      </p:sp>
    </p:spTree>
    <p:extLst>
      <p:ext uri="{BB962C8B-B14F-4D97-AF65-F5344CB8AC3E}">
        <p14:creationId xmlns:p14="http://schemas.microsoft.com/office/powerpoint/2010/main" val="4015368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additive="base">
                                        <p:cTn id="13" dur="500" fill="hold"/>
                                        <p:tgtEl>
                                          <p:spTgt spid="25"/>
                                        </p:tgtEl>
                                        <p:attrNameLst>
                                          <p:attrName>ppt_x</p:attrName>
                                        </p:attrNameLst>
                                      </p:cBhvr>
                                      <p:tavLst>
                                        <p:tav tm="0">
                                          <p:val>
                                            <p:strVal val="#ppt_x"/>
                                          </p:val>
                                        </p:tav>
                                        <p:tav tm="100000">
                                          <p:val>
                                            <p:strVal val="#ppt_x"/>
                                          </p:val>
                                        </p:tav>
                                      </p:tavLst>
                                    </p:anim>
                                    <p:anim calcmode="lin" valueType="num">
                                      <p:cBhvr additive="base">
                                        <p:cTn id="1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Up Arrow 14">
            <a:extLst>
              <a:ext uri="{FF2B5EF4-FFF2-40B4-BE49-F238E27FC236}">
                <a16:creationId xmlns:a16="http://schemas.microsoft.com/office/drawing/2014/main" id="{5550F685-F87A-7C48-A246-9281138B076F}"/>
              </a:ext>
            </a:extLst>
          </p:cNvPr>
          <p:cNvSpPr/>
          <p:nvPr/>
        </p:nvSpPr>
        <p:spPr>
          <a:xfrm rot="5400000">
            <a:off x="5879765" y="3168258"/>
            <a:ext cx="142266" cy="2639881"/>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85AD4BA-2DEF-5F44-B148-23AD8526135D}"/>
              </a:ext>
            </a:extLst>
          </p:cNvPr>
          <p:cNvGrpSpPr/>
          <p:nvPr/>
        </p:nvGrpSpPr>
        <p:grpSpPr>
          <a:xfrm>
            <a:off x="-293028" y="2547755"/>
            <a:ext cx="7080451" cy="3738623"/>
            <a:chOff x="-293028" y="2547755"/>
            <a:chExt cx="7080451" cy="3738623"/>
          </a:xfrm>
          <a:solidFill>
            <a:srgbClr val="DEDEDE">
              <a:alpha val="16863"/>
            </a:srgbClr>
          </a:solidFill>
        </p:grpSpPr>
        <p:sp>
          <p:nvSpPr>
            <p:cNvPr id="46" name="Cloud Callout 45">
              <a:extLst>
                <a:ext uri="{FF2B5EF4-FFF2-40B4-BE49-F238E27FC236}">
                  <a16:creationId xmlns:a16="http://schemas.microsoft.com/office/drawing/2014/main" id="{124075F2-B370-274E-BE75-ED5AB9A026E6}"/>
                </a:ext>
              </a:extLst>
            </p:cNvPr>
            <p:cNvSpPr/>
            <p:nvPr/>
          </p:nvSpPr>
          <p:spPr>
            <a:xfrm>
              <a:off x="-293028" y="2547755"/>
              <a:ext cx="4470242" cy="3738623"/>
            </a:xfrm>
            <a:prstGeom prst="cloudCallout">
              <a:avLst>
                <a:gd name="adj1" fmla="val 63908"/>
                <a:gd name="adj2" fmla="val -23345"/>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55686C-688B-2640-A3D7-EE8A9627D58E}"/>
                </a:ext>
              </a:extLst>
            </p:cNvPr>
            <p:cNvSpPr txBox="1"/>
            <p:nvPr/>
          </p:nvSpPr>
          <p:spPr>
            <a:xfrm>
              <a:off x="4842916" y="4614358"/>
              <a:ext cx="1944507" cy="830997"/>
            </a:xfrm>
            <a:prstGeom prst="rect">
              <a:avLst/>
            </a:prstGeom>
            <a:noFill/>
          </p:spPr>
          <p:txBody>
            <a:bodyPr wrap="none" rtlCol="0">
              <a:spAutoFit/>
            </a:bodyPr>
            <a:lstStyle/>
            <a:p>
              <a:pPr algn="ctr"/>
              <a:r>
                <a:rPr lang="en-US" sz="2400" i="1" dirty="0"/>
                <a:t>Ordinal</a:t>
              </a:r>
            </a:p>
            <a:p>
              <a:pPr algn="ctr"/>
              <a:r>
                <a:rPr lang="en-US" sz="2400" i="1" dirty="0"/>
                <a:t>measurements</a:t>
              </a:r>
            </a:p>
          </p:txBody>
        </p:sp>
        <p:pic>
          <p:nvPicPr>
            <p:cNvPr id="43" name="Picture 42">
              <a:extLst>
                <a:ext uri="{FF2B5EF4-FFF2-40B4-BE49-F238E27FC236}">
                  <a16:creationId xmlns:a16="http://schemas.microsoft.com/office/drawing/2014/main" id="{B421F111-978D-3445-809A-BB9B7DEC6A86}"/>
                </a:ext>
              </a:extLst>
            </p:cNvPr>
            <p:cNvPicPr>
              <a:picLocks noChangeAspect="1"/>
            </p:cNvPicPr>
            <p:nvPr/>
          </p:nvPicPr>
          <p:blipFill>
            <a:blip r:embed="rId2"/>
            <a:stretch>
              <a:fillRect/>
            </a:stretch>
          </p:blipFill>
          <p:spPr>
            <a:xfrm>
              <a:off x="4943277" y="3062932"/>
              <a:ext cx="1707422" cy="1124635"/>
            </a:xfrm>
            <a:prstGeom prst="rect">
              <a:avLst/>
            </a:prstGeom>
            <a:grpFill/>
          </p:spPr>
        </p:pic>
      </p:grpSp>
      <p:pic>
        <p:nvPicPr>
          <p:cNvPr id="10" name="Picture 9">
            <a:extLst>
              <a:ext uri="{FF2B5EF4-FFF2-40B4-BE49-F238E27FC236}">
                <a16:creationId xmlns:a16="http://schemas.microsoft.com/office/drawing/2014/main" id="{858762B0-7EA9-034D-ADE8-E65EB7301B5B}"/>
              </a:ext>
            </a:extLst>
          </p:cNvPr>
          <p:cNvPicPr>
            <a:picLocks noChangeAspect="1"/>
          </p:cNvPicPr>
          <p:nvPr/>
        </p:nvPicPr>
        <p:blipFill>
          <a:blip r:embed="rId3"/>
          <a:stretch>
            <a:fillRect/>
          </a:stretch>
        </p:blipFill>
        <p:spPr>
          <a:xfrm>
            <a:off x="78988" y="3167336"/>
            <a:ext cx="3853729" cy="2499459"/>
          </a:xfrm>
          <a:prstGeom prst="rect">
            <a:avLst/>
          </a:prstGeom>
          <a:solidFill>
            <a:schemeClr val="tx1"/>
          </a:solidFill>
          <a:ln>
            <a:solidFill>
              <a:schemeClr val="tx1"/>
            </a:solidFill>
          </a:ln>
        </p:spPr>
      </p:pic>
      <p:pic>
        <p:nvPicPr>
          <p:cNvPr id="12" name="Picture 11">
            <a:extLst>
              <a:ext uri="{FF2B5EF4-FFF2-40B4-BE49-F238E27FC236}">
                <a16:creationId xmlns:a16="http://schemas.microsoft.com/office/drawing/2014/main" id="{E8C22221-75A5-F248-9E72-D8633D9C8EFA}"/>
              </a:ext>
            </a:extLst>
          </p:cNvPr>
          <p:cNvPicPr>
            <a:picLocks noChangeAspect="1"/>
          </p:cNvPicPr>
          <p:nvPr/>
        </p:nvPicPr>
        <p:blipFill>
          <a:blip r:embed="rId4"/>
          <a:srcRect/>
          <a:stretch/>
        </p:blipFill>
        <p:spPr>
          <a:xfrm>
            <a:off x="7675840" y="2982901"/>
            <a:ext cx="4335928" cy="2800004"/>
          </a:xfrm>
          <a:prstGeom prst="rect">
            <a:avLst/>
          </a:prstGeom>
          <a:solidFill>
            <a:schemeClr val="tx1"/>
          </a:solidFill>
          <a:ln>
            <a:solidFill>
              <a:schemeClr val="tx1"/>
            </a:solidFill>
          </a:ln>
        </p:spPr>
      </p:pic>
      <p:sp>
        <p:nvSpPr>
          <p:cNvPr id="13" name="TextBox 12">
            <a:extLst>
              <a:ext uri="{FF2B5EF4-FFF2-40B4-BE49-F238E27FC236}">
                <a16:creationId xmlns:a16="http://schemas.microsoft.com/office/drawing/2014/main" id="{A26F0588-2AEA-D249-841C-2E63E737DCD0}"/>
              </a:ext>
            </a:extLst>
          </p:cNvPr>
          <p:cNvSpPr txBox="1"/>
          <p:nvPr/>
        </p:nvSpPr>
        <p:spPr>
          <a:xfrm>
            <a:off x="75397" y="1925440"/>
            <a:ext cx="5192640" cy="369332"/>
          </a:xfrm>
          <a:prstGeom prst="rect">
            <a:avLst/>
          </a:prstGeom>
          <a:noFill/>
        </p:spPr>
        <p:txBody>
          <a:bodyPr wrap="none" rtlCol="0">
            <a:spAutoFit/>
          </a:bodyPr>
          <a:lstStyle/>
          <a:p>
            <a:r>
              <a:rPr lang="en-US" dirty="0"/>
              <a:t>Latent pre- and post-deliberation opinion distribution</a:t>
            </a:r>
          </a:p>
        </p:txBody>
      </p:sp>
      <p:sp>
        <p:nvSpPr>
          <p:cNvPr id="14" name="TextBox 13">
            <a:extLst>
              <a:ext uri="{FF2B5EF4-FFF2-40B4-BE49-F238E27FC236}">
                <a16:creationId xmlns:a16="http://schemas.microsoft.com/office/drawing/2014/main" id="{F6299C94-C7E0-874C-8C35-9A4B425A0BCE}"/>
              </a:ext>
            </a:extLst>
          </p:cNvPr>
          <p:cNvSpPr txBox="1"/>
          <p:nvPr/>
        </p:nvSpPr>
        <p:spPr>
          <a:xfrm>
            <a:off x="6667099" y="1925440"/>
            <a:ext cx="5646097" cy="369332"/>
          </a:xfrm>
          <a:prstGeom prst="rect">
            <a:avLst/>
          </a:prstGeom>
          <a:noFill/>
        </p:spPr>
        <p:txBody>
          <a:bodyPr wrap="none" rtlCol="0">
            <a:spAutoFit/>
          </a:bodyPr>
          <a:lstStyle/>
          <a:p>
            <a:pPr algn="r"/>
            <a:r>
              <a:rPr lang="en-US" dirty="0"/>
              <a:t>Reported pre- and post-deliberation opinion distributions </a:t>
            </a:r>
          </a:p>
        </p:txBody>
      </p:sp>
      <p:sp>
        <p:nvSpPr>
          <p:cNvPr id="17" name="Title 1">
            <a:extLst>
              <a:ext uri="{FF2B5EF4-FFF2-40B4-BE49-F238E27FC236}">
                <a16:creationId xmlns:a16="http://schemas.microsoft.com/office/drawing/2014/main" id="{83C41431-BF24-B347-922E-4F8FBD62D96D}"/>
              </a:ext>
            </a:extLst>
          </p:cNvPr>
          <p:cNvSpPr>
            <a:spLocks noGrp="1"/>
          </p:cNvSpPr>
          <p:nvPr>
            <p:ph type="title"/>
          </p:nvPr>
        </p:nvSpPr>
        <p:spPr>
          <a:xfrm>
            <a:off x="0" y="147638"/>
            <a:ext cx="12191999" cy="1325562"/>
          </a:xfrm>
        </p:spPr>
        <p:txBody>
          <a:bodyPr>
            <a:normAutofit/>
          </a:bodyPr>
          <a:lstStyle/>
          <a:p>
            <a:pPr algn="ctr"/>
            <a:r>
              <a:rPr lang="en-US" sz="2800" dirty="0"/>
              <a:t>How simple consensus can look like extremity-shifted consensus.</a:t>
            </a:r>
          </a:p>
        </p:txBody>
      </p:sp>
    </p:spTree>
    <p:extLst>
      <p:ext uri="{BB962C8B-B14F-4D97-AF65-F5344CB8AC3E}">
        <p14:creationId xmlns:p14="http://schemas.microsoft.com/office/powerpoint/2010/main" val="112022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5E37C-7EA0-F244-B6B2-04CCF49F2DA6}"/>
              </a:ext>
            </a:extLst>
          </p:cNvPr>
          <p:cNvSpPr>
            <a:spLocks noGrp="1"/>
          </p:cNvSpPr>
          <p:nvPr>
            <p:ph type="title"/>
          </p:nvPr>
        </p:nvSpPr>
        <p:spPr>
          <a:xfrm>
            <a:off x="1" y="148356"/>
            <a:ext cx="12192000" cy="744273"/>
          </a:xfrm>
        </p:spPr>
        <p:txBody>
          <a:bodyPr>
            <a:normAutofit/>
          </a:bodyPr>
          <a:lstStyle/>
          <a:p>
            <a:pPr algn="ctr"/>
            <a:r>
              <a:rPr lang="en-US" sz="2800" dirty="0"/>
              <a:t>How I determined whether results are consistent or not with simple consensus.</a:t>
            </a:r>
          </a:p>
        </p:txBody>
      </p:sp>
      <p:pic>
        <p:nvPicPr>
          <p:cNvPr id="10" name="Picture 9">
            <a:extLst>
              <a:ext uri="{FF2B5EF4-FFF2-40B4-BE49-F238E27FC236}">
                <a16:creationId xmlns:a16="http://schemas.microsoft.com/office/drawing/2014/main" id="{858762B0-7EA9-034D-ADE8-E65EB7301B5B}"/>
              </a:ext>
            </a:extLst>
          </p:cNvPr>
          <p:cNvPicPr>
            <a:picLocks noChangeAspect="1"/>
          </p:cNvPicPr>
          <p:nvPr/>
        </p:nvPicPr>
        <p:blipFill>
          <a:blip r:embed="rId2"/>
          <a:stretch>
            <a:fillRect/>
          </a:stretch>
        </p:blipFill>
        <p:spPr>
          <a:xfrm>
            <a:off x="7218665" y="3048493"/>
            <a:ext cx="3853729" cy="2499459"/>
          </a:xfrm>
          <a:prstGeom prst="rect">
            <a:avLst/>
          </a:prstGeom>
          <a:solidFill>
            <a:schemeClr val="tx1"/>
          </a:solidFill>
          <a:ln>
            <a:solidFill>
              <a:schemeClr val="tx1"/>
            </a:solidFill>
          </a:ln>
        </p:spPr>
      </p:pic>
      <p:pic>
        <p:nvPicPr>
          <p:cNvPr id="12" name="Picture 11">
            <a:extLst>
              <a:ext uri="{FF2B5EF4-FFF2-40B4-BE49-F238E27FC236}">
                <a16:creationId xmlns:a16="http://schemas.microsoft.com/office/drawing/2014/main" id="{E8C22221-75A5-F248-9E72-D8633D9C8EFA}"/>
              </a:ext>
            </a:extLst>
          </p:cNvPr>
          <p:cNvPicPr>
            <a:picLocks noChangeAspect="1"/>
          </p:cNvPicPr>
          <p:nvPr/>
        </p:nvPicPr>
        <p:blipFill>
          <a:blip r:embed="rId3"/>
          <a:srcRect/>
          <a:stretch/>
        </p:blipFill>
        <p:spPr>
          <a:xfrm>
            <a:off x="409037" y="3909640"/>
            <a:ext cx="4335928" cy="2800004"/>
          </a:xfrm>
          <a:prstGeom prst="rect">
            <a:avLst/>
          </a:prstGeom>
          <a:solidFill>
            <a:schemeClr val="tx1"/>
          </a:solidFill>
          <a:ln>
            <a:solidFill>
              <a:schemeClr val="tx1"/>
            </a:solidFill>
          </a:ln>
        </p:spPr>
      </p:pic>
      <p:sp>
        <p:nvSpPr>
          <p:cNvPr id="13" name="TextBox 12">
            <a:extLst>
              <a:ext uri="{FF2B5EF4-FFF2-40B4-BE49-F238E27FC236}">
                <a16:creationId xmlns:a16="http://schemas.microsoft.com/office/drawing/2014/main" id="{A26F0588-2AEA-D249-841C-2E63E737DCD0}"/>
              </a:ext>
            </a:extLst>
          </p:cNvPr>
          <p:cNvSpPr txBox="1"/>
          <p:nvPr/>
        </p:nvSpPr>
        <p:spPr>
          <a:xfrm>
            <a:off x="7115795" y="1649303"/>
            <a:ext cx="4466605" cy="1200329"/>
          </a:xfrm>
          <a:prstGeom prst="rect">
            <a:avLst/>
          </a:prstGeom>
          <a:noFill/>
        </p:spPr>
        <p:txBody>
          <a:bodyPr wrap="square" rtlCol="0">
            <a:spAutoFit/>
          </a:bodyPr>
          <a:lstStyle/>
          <a:p>
            <a:r>
              <a:rPr lang="en-US" b="1" dirty="0"/>
              <a:t>2. Inverse problem: </a:t>
            </a:r>
            <a:r>
              <a:rPr lang="en-US" dirty="0"/>
              <a:t>Can we find a constant latent mean and pre- and post-deliberation variances that, under simulated measurements, generate the observed shifts?</a:t>
            </a:r>
            <a:endParaRPr lang="en-US" b="1" dirty="0"/>
          </a:p>
        </p:txBody>
      </p:sp>
      <p:sp>
        <p:nvSpPr>
          <p:cNvPr id="14" name="TextBox 13">
            <a:extLst>
              <a:ext uri="{FF2B5EF4-FFF2-40B4-BE49-F238E27FC236}">
                <a16:creationId xmlns:a16="http://schemas.microsoft.com/office/drawing/2014/main" id="{F6299C94-C7E0-874C-8C35-9A4B425A0BCE}"/>
              </a:ext>
            </a:extLst>
          </p:cNvPr>
          <p:cNvSpPr txBox="1"/>
          <p:nvPr/>
        </p:nvSpPr>
        <p:spPr>
          <a:xfrm>
            <a:off x="403196" y="780757"/>
            <a:ext cx="6320105" cy="646331"/>
          </a:xfrm>
          <a:prstGeom prst="rect">
            <a:avLst/>
          </a:prstGeom>
          <a:noFill/>
        </p:spPr>
        <p:txBody>
          <a:bodyPr wrap="square" rtlCol="0">
            <a:spAutoFit/>
          </a:bodyPr>
          <a:lstStyle/>
          <a:p>
            <a:r>
              <a:rPr lang="en-US" b="1" dirty="0"/>
              <a:t>1. Given:</a:t>
            </a:r>
            <a:r>
              <a:rPr lang="en-US" dirty="0"/>
              <a:t> pre-deliberation and post-deliberation means for each experimental condition, which is a potential false detection (FD).</a:t>
            </a:r>
          </a:p>
        </p:txBody>
      </p:sp>
      <p:pic>
        <p:nvPicPr>
          <p:cNvPr id="17" name="Picture 16">
            <a:extLst>
              <a:ext uri="{FF2B5EF4-FFF2-40B4-BE49-F238E27FC236}">
                <a16:creationId xmlns:a16="http://schemas.microsoft.com/office/drawing/2014/main" id="{D15C15CF-E38F-2E49-AE0A-D41B7BB86458}"/>
              </a:ext>
            </a:extLst>
          </p:cNvPr>
          <p:cNvPicPr>
            <a:picLocks noChangeAspect="1"/>
          </p:cNvPicPr>
          <p:nvPr/>
        </p:nvPicPr>
        <p:blipFill>
          <a:blip r:embed="rId4"/>
          <a:stretch>
            <a:fillRect/>
          </a:stretch>
        </p:blipFill>
        <p:spPr>
          <a:xfrm>
            <a:off x="403196" y="1415612"/>
            <a:ext cx="4347610" cy="2306701"/>
          </a:xfrm>
          <a:prstGeom prst="rect">
            <a:avLst/>
          </a:prstGeom>
          <a:ln>
            <a:solidFill>
              <a:schemeClr val="tx1"/>
            </a:solidFill>
          </a:ln>
        </p:spPr>
      </p:pic>
      <p:cxnSp>
        <p:nvCxnSpPr>
          <p:cNvPr id="4" name="Straight Arrow Connector 3">
            <a:extLst>
              <a:ext uri="{FF2B5EF4-FFF2-40B4-BE49-F238E27FC236}">
                <a16:creationId xmlns:a16="http://schemas.microsoft.com/office/drawing/2014/main" id="{4AA039B9-A1E9-D942-85F8-E4CC60800A35}"/>
              </a:ext>
            </a:extLst>
          </p:cNvPr>
          <p:cNvCxnSpPr/>
          <p:nvPr/>
        </p:nvCxnSpPr>
        <p:spPr>
          <a:xfrm>
            <a:off x="315686" y="3501003"/>
            <a:ext cx="89262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0E476F5-B191-9E42-AF5F-EFC4AE281B1A}"/>
              </a:ext>
            </a:extLst>
          </p:cNvPr>
          <p:cNvCxnSpPr>
            <a:cxnSpLocks/>
          </p:cNvCxnSpPr>
          <p:nvPr/>
        </p:nvCxnSpPr>
        <p:spPr>
          <a:xfrm>
            <a:off x="5088697" y="2492514"/>
            <a:ext cx="190646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E129A3C-FE15-C14D-99CE-D52CFB3F7AE7}"/>
              </a:ext>
            </a:extLst>
          </p:cNvPr>
          <p:cNvCxnSpPr>
            <a:cxnSpLocks/>
          </p:cNvCxnSpPr>
          <p:nvPr/>
        </p:nvCxnSpPr>
        <p:spPr>
          <a:xfrm flipH="1">
            <a:off x="5031504" y="4298222"/>
            <a:ext cx="1963657" cy="10114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4821642-B678-124D-8901-84516A407112}"/>
              </a:ext>
            </a:extLst>
          </p:cNvPr>
          <p:cNvSpPr txBox="1"/>
          <p:nvPr/>
        </p:nvSpPr>
        <p:spPr>
          <a:xfrm>
            <a:off x="5031504" y="5636907"/>
            <a:ext cx="4629150" cy="1200329"/>
          </a:xfrm>
          <a:prstGeom prst="rect">
            <a:avLst/>
          </a:prstGeom>
          <a:noFill/>
        </p:spPr>
        <p:txBody>
          <a:bodyPr wrap="square" rtlCol="0">
            <a:spAutoFit/>
          </a:bodyPr>
          <a:lstStyle/>
          <a:p>
            <a:r>
              <a:rPr lang="en-US" b="1" dirty="0"/>
              <a:t>3. Check that observed variances are reasonable. </a:t>
            </a:r>
            <a:r>
              <a:rPr lang="en-US" dirty="0"/>
              <a:t>If the variance is too high this implies (bi-)polarized distributions, which is not group polarization.</a:t>
            </a:r>
            <a:endParaRPr lang="en-US" b="1" dirty="0"/>
          </a:p>
        </p:txBody>
      </p:sp>
    </p:spTree>
    <p:extLst>
      <p:ext uri="{BB962C8B-B14F-4D97-AF65-F5344CB8AC3E}">
        <p14:creationId xmlns:p14="http://schemas.microsoft.com/office/powerpoint/2010/main" val="229102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C3D1-3BB8-674A-BDEA-E06A0954FFD9}"/>
              </a:ext>
            </a:extLst>
          </p:cNvPr>
          <p:cNvSpPr>
            <a:spLocks noGrp="1"/>
          </p:cNvSpPr>
          <p:nvPr>
            <p:ph type="title"/>
          </p:nvPr>
        </p:nvSpPr>
        <p:spPr>
          <a:xfrm>
            <a:off x="0" y="16329"/>
            <a:ext cx="12192001" cy="1325563"/>
          </a:xfrm>
        </p:spPr>
        <p:txBody>
          <a:bodyPr>
            <a:normAutofit/>
          </a:bodyPr>
          <a:lstStyle/>
          <a:p>
            <a:pPr algn="ctr"/>
            <a:r>
              <a:rPr lang="en-US" sz="3600" dirty="0"/>
              <a:t>92% of selected studies are consistent with simple consensus.</a:t>
            </a:r>
          </a:p>
        </p:txBody>
      </p:sp>
      <p:grpSp>
        <p:nvGrpSpPr>
          <p:cNvPr id="22" name="Group 21">
            <a:extLst>
              <a:ext uri="{FF2B5EF4-FFF2-40B4-BE49-F238E27FC236}">
                <a16:creationId xmlns:a16="http://schemas.microsoft.com/office/drawing/2014/main" id="{33AFC36B-DCDD-B440-AEE8-2EACB76FAD1E}"/>
              </a:ext>
            </a:extLst>
          </p:cNvPr>
          <p:cNvGrpSpPr/>
          <p:nvPr/>
        </p:nvGrpSpPr>
        <p:grpSpPr>
          <a:xfrm>
            <a:off x="1360659" y="2038913"/>
            <a:ext cx="4604639" cy="735618"/>
            <a:chOff x="1017759" y="2093408"/>
            <a:chExt cx="4604639" cy="735618"/>
          </a:xfrm>
        </p:grpSpPr>
        <p:sp>
          <p:nvSpPr>
            <p:cNvPr id="7" name="TextBox 6">
              <a:extLst>
                <a:ext uri="{FF2B5EF4-FFF2-40B4-BE49-F238E27FC236}">
                  <a16:creationId xmlns:a16="http://schemas.microsoft.com/office/drawing/2014/main" id="{123E5BF6-6774-C743-9685-4D6B9ACA174E}"/>
                </a:ext>
              </a:extLst>
            </p:cNvPr>
            <p:cNvSpPr txBox="1"/>
            <p:nvPr/>
          </p:nvSpPr>
          <p:spPr>
            <a:xfrm>
              <a:off x="1017759" y="2093408"/>
              <a:ext cx="3361682" cy="646331"/>
            </a:xfrm>
            <a:prstGeom prst="rect">
              <a:avLst/>
            </a:prstGeom>
            <a:solidFill>
              <a:schemeClr val="bg1">
                <a:lumMod val="95000"/>
              </a:schemeClr>
            </a:solidFill>
          </p:spPr>
          <p:txBody>
            <a:bodyPr wrap="square" rtlCol="0">
              <a:spAutoFit/>
            </a:bodyPr>
            <a:lstStyle/>
            <a:p>
              <a:r>
                <a:rPr lang="en-US" dirty="0"/>
                <a:t># of experimental results consistent with simple consensus</a:t>
              </a:r>
            </a:p>
          </p:txBody>
        </p:sp>
        <p:cxnSp>
          <p:nvCxnSpPr>
            <p:cNvPr id="5" name="Straight Connector 4">
              <a:extLst>
                <a:ext uri="{FF2B5EF4-FFF2-40B4-BE49-F238E27FC236}">
                  <a16:creationId xmlns:a16="http://schemas.microsoft.com/office/drawing/2014/main" id="{A9DED8B9-DF31-384A-9131-3010D64DE7BF}"/>
                </a:ext>
              </a:extLst>
            </p:cNvPr>
            <p:cNvCxnSpPr>
              <a:cxnSpLocks/>
            </p:cNvCxnSpPr>
            <p:nvPr/>
          </p:nvCxnSpPr>
          <p:spPr>
            <a:xfrm flipH="1" flipV="1">
              <a:off x="4379441" y="2574728"/>
              <a:ext cx="1242957" cy="254298"/>
            </a:xfrm>
            <a:prstGeom prst="line">
              <a:avLst/>
            </a:prstGeom>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E4BBB99A-A2B3-3E4E-B6A2-DA344013FB0E}"/>
              </a:ext>
            </a:extLst>
          </p:cNvPr>
          <p:cNvGrpSpPr/>
          <p:nvPr/>
        </p:nvGrpSpPr>
        <p:grpSpPr>
          <a:xfrm>
            <a:off x="5562782" y="1450099"/>
            <a:ext cx="3813757" cy="1235145"/>
            <a:chOff x="5219882" y="1504594"/>
            <a:chExt cx="3813757" cy="1235145"/>
          </a:xfrm>
        </p:grpSpPr>
        <p:sp>
          <p:nvSpPr>
            <p:cNvPr id="13" name="TextBox 12">
              <a:extLst>
                <a:ext uri="{FF2B5EF4-FFF2-40B4-BE49-F238E27FC236}">
                  <a16:creationId xmlns:a16="http://schemas.microsoft.com/office/drawing/2014/main" id="{1DED7219-5C0A-A548-870D-C3035E5AA0E9}"/>
                </a:ext>
              </a:extLst>
            </p:cNvPr>
            <p:cNvSpPr txBox="1"/>
            <p:nvPr/>
          </p:nvSpPr>
          <p:spPr>
            <a:xfrm>
              <a:off x="5219882" y="1504594"/>
              <a:ext cx="3813757" cy="646331"/>
            </a:xfrm>
            <a:prstGeom prst="rect">
              <a:avLst/>
            </a:prstGeom>
            <a:solidFill>
              <a:schemeClr val="bg1">
                <a:lumMod val="95000"/>
              </a:schemeClr>
            </a:solidFill>
          </p:spPr>
          <p:txBody>
            <a:bodyPr wrap="square" rtlCol="0">
              <a:spAutoFit/>
            </a:bodyPr>
            <a:lstStyle/>
            <a:p>
              <a:pPr algn="ctr"/>
              <a:r>
                <a:rPr lang="en-US" dirty="0"/>
                <a:t># of experimental conditions</a:t>
              </a:r>
            </a:p>
            <a:p>
              <a:pPr algn="ctr"/>
              <a:r>
                <a:rPr lang="en-US" dirty="0"/>
                <a:t>where group polarization is expected</a:t>
              </a:r>
            </a:p>
          </p:txBody>
        </p:sp>
        <p:cxnSp>
          <p:nvCxnSpPr>
            <p:cNvPr id="9" name="Straight Connector 8">
              <a:extLst>
                <a:ext uri="{FF2B5EF4-FFF2-40B4-BE49-F238E27FC236}">
                  <a16:creationId xmlns:a16="http://schemas.microsoft.com/office/drawing/2014/main" id="{7A103C2E-35AE-F44E-B574-0F9943387203}"/>
                </a:ext>
              </a:extLst>
            </p:cNvPr>
            <p:cNvCxnSpPr>
              <a:cxnSpLocks/>
            </p:cNvCxnSpPr>
            <p:nvPr/>
          </p:nvCxnSpPr>
          <p:spPr>
            <a:xfrm flipV="1">
              <a:off x="6943881" y="2150925"/>
              <a:ext cx="0" cy="588814"/>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8EC5FD45-6E49-F245-9D57-E5508767DB8A}"/>
              </a:ext>
            </a:extLst>
          </p:cNvPr>
          <p:cNvGrpSpPr/>
          <p:nvPr/>
        </p:nvGrpSpPr>
        <p:grpSpPr>
          <a:xfrm>
            <a:off x="8663529" y="1876096"/>
            <a:ext cx="3529030" cy="898435"/>
            <a:chOff x="8320629" y="1930591"/>
            <a:chExt cx="3529030" cy="898435"/>
          </a:xfrm>
        </p:grpSpPr>
        <p:sp>
          <p:nvSpPr>
            <p:cNvPr id="16" name="TextBox 15">
              <a:extLst>
                <a:ext uri="{FF2B5EF4-FFF2-40B4-BE49-F238E27FC236}">
                  <a16:creationId xmlns:a16="http://schemas.microsoft.com/office/drawing/2014/main" id="{2426A9C4-9686-1D42-BF39-6B1AE7335FE0}"/>
                </a:ext>
              </a:extLst>
            </p:cNvPr>
            <p:cNvSpPr txBox="1"/>
            <p:nvPr/>
          </p:nvSpPr>
          <p:spPr>
            <a:xfrm>
              <a:off x="9217207" y="1930591"/>
              <a:ext cx="2632452" cy="646331"/>
            </a:xfrm>
            <a:prstGeom prst="rect">
              <a:avLst/>
            </a:prstGeom>
            <a:solidFill>
              <a:schemeClr val="bg1">
                <a:lumMod val="95000"/>
              </a:schemeClr>
            </a:solidFill>
          </p:spPr>
          <p:txBody>
            <a:bodyPr wrap="none" rtlCol="0">
              <a:spAutoFit/>
            </a:bodyPr>
            <a:lstStyle/>
            <a:p>
              <a:pPr algn="ctr"/>
              <a:r>
                <a:rPr lang="en-US" dirty="0"/>
                <a:t># plausible FDs /</a:t>
              </a:r>
            </a:p>
            <a:p>
              <a:r>
                <a:rPr lang="en-US" dirty="0"/>
                <a:t># expected GP detections</a:t>
              </a:r>
            </a:p>
          </p:txBody>
        </p:sp>
        <p:cxnSp>
          <p:nvCxnSpPr>
            <p:cNvPr id="14" name="Straight Connector 13">
              <a:extLst>
                <a:ext uri="{FF2B5EF4-FFF2-40B4-BE49-F238E27FC236}">
                  <a16:creationId xmlns:a16="http://schemas.microsoft.com/office/drawing/2014/main" id="{DEA406AD-AFC2-684D-B536-DBBFA6EAAF4E}"/>
                </a:ext>
              </a:extLst>
            </p:cNvPr>
            <p:cNvCxnSpPr>
              <a:cxnSpLocks/>
            </p:cNvCxnSpPr>
            <p:nvPr/>
          </p:nvCxnSpPr>
          <p:spPr>
            <a:xfrm flipV="1">
              <a:off x="8320629" y="2467194"/>
              <a:ext cx="923222" cy="361832"/>
            </a:xfrm>
            <a:prstGeom prst="line">
              <a:avLst/>
            </a:prstGeom>
          </p:spPr>
          <p:style>
            <a:lnRef idx="1">
              <a:schemeClr val="dk1"/>
            </a:lnRef>
            <a:fillRef idx="0">
              <a:schemeClr val="dk1"/>
            </a:fillRef>
            <a:effectRef idx="0">
              <a:schemeClr val="dk1"/>
            </a:effectRef>
            <a:fontRef idx="minor">
              <a:schemeClr val="tx1"/>
            </a:fontRef>
          </p:style>
        </p:cxnSp>
      </p:grpSp>
      <p:pic>
        <p:nvPicPr>
          <p:cNvPr id="25" name="Picture 24">
            <a:extLst>
              <a:ext uri="{FF2B5EF4-FFF2-40B4-BE49-F238E27FC236}">
                <a16:creationId xmlns:a16="http://schemas.microsoft.com/office/drawing/2014/main" id="{8F2EB500-C2C2-A049-A093-61AA92A10432}"/>
              </a:ext>
            </a:extLst>
          </p:cNvPr>
          <p:cNvPicPr>
            <a:picLocks noChangeAspect="1"/>
          </p:cNvPicPr>
          <p:nvPr/>
        </p:nvPicPr>
        <p:blipFill>
          <a:blip r:embed="rId2"/>
          <a:srcRect/>
          <a:stretch/>
        </p:blipFill>
        <p:spPr>
          <a:xfrm>
            <a:off x="1105093" y="2774531"/>
            <a:ext cx="9335802" cy="3850860"/>
          </a:xfrm>
          <a:prstGeom prst="rect">
            <a:avLst/>
          </a:prstGeom>
        </p:spPr>
      </p:pic>
    </p:spTree>
    <p:extLst>
      <p:ext uri="{BB962C8B-B14F-4D97-AF65-F5344CB8AC3E}">
        <p14:creationId xmlns:p14="http://schemas.microsoft.com/office/powerpoint/2010/main" val="221817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4C3CEA-B81C-AD41-9474-BB45E14A978A}"/>
              </a:ext>
            </a:extLst>
          </p:cNvPr>
          <p:cNvSpPr>
            <a:spLocks noGrp="1"/>
          </p:cNvSpPr>
          <p:nvPr>
            <p:ph type="title"/>
          </p:nvPr>
        </p:nvSpPr>
        <p:spPr>
          <a:xfrm>
            <a:off x="2252901" y="667977"/>
            <a:ext cx="7956017" cy="980944"/>
          </a:xfrm>
        </p:spPr>
        <p:txBody>
          <a:bodyPr>
            <a:normAutofit fontScale="90000"/>
          </a:bodyPr>
          <a:lstStyle/>
          <a:p>
            <a:r>
              <a:rPr lang="en-US" b="1" dirty="0">
                <a:latin typeface="+mn-lt"/>
              </a:rPr>
              <a:t>Study 3 Conclusion: </a:t>
            </a:r>
            <a:br>
              <a:rPr lang="en-US" b="1" dirty="0">
                <a:latin typeface="+mn-lt"/>
              </a:rPr>
            </a:br>
            <a:br>
              <a:rPr lang="en-US" b="1" dirty="0">
                <a:latin typeface="+mn-lt"/>
              </a:rPr>
            </a:br>
            <a:r>
              <a:rPr lang="en-US" dirty="0">
                <a:latin typeface="+mn-lt"/>
              </a:rPr>
              <a:t>I used a generative model of consensus to show many group polarization results are consistent with simple consensus.</a:t>
            </a:r>
            <a:br>
              <a:rPr lang="en-US" dirty="0">
                <a:latin typeface="+mn-lt"/>
              </a:rPr>
            </a:br>
            <a:br>
              <a:rPr lang="en-US" dirty="0">
                <a:latin typeface="+mn-lt"/>
              </a:rPr>
            </a:br>
            <a:r>
              <a:rPr lang="en-US" dirty="0">
                <a:latin typeface="+mn-lt"/>
              </a:rPr>
              <a:t>Without original data we cannot know if inferences are valid, i.e., if group polarization is real.</a:t>
            </a:r>
            <a:br>
              <a:rPr lang="en-US" dirty="0">
                <a:latin typeface="+mn-lt"/>
              </a:rPr>
            </a:br>
            <a:endParaRPr lang="en-US" dirty="0">
              <a:solidFill>
                <a:schemeClr val="bg1">
                  <a:lumMod val="75000"/>
                </a:schemeClr>
              </a:solidFill>
              <a:latin typeface="+mn-lt"/>
            </a:endParaRPr>
          </a:p>
        </p:txBody>
      </p:sp>
    </p:spTree>
    <p:extLst>
      <p:ext uri="{BB962C8B-B14F-4D97-AF65-F5344CB8AC3E}">
        <p14:creationId xmlns:p14="http://schemas.microsoft.com/office/powerpoint/2010/main" val="38211406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E421-7D32-9148-AD22-2B2E4BED0242}"/>
              </a:ext>
            </a:extLst>
          </p:cNvPr>
          <p:cNvSpPr>
            <a:spLocks noGrp="1"/>
          </p:cNvSpPr>
          <p:nvPr>
            <p:ph type="title"/>
          </p:nvPr>
        </p:nvSpPr>
        <p:spPr>
          <a:xfrm>
            <a:off x="1653172" y="1532773"/>
            <a:ext cx="8885655" cy="3792454"/>
          </a:xfrm>
        </p:spPr>
        <p:txBody>
          <a:bodyPr>
            <a:normAutofit fontScale="90000"/>
          </a:bodyPr>
          <a:lstStyle/>
          <a:p>
            <a:r>
              <a:rPr lang="en-US" b="1" dirty="0"/>
              <a:t>Study 4</a:t>
            </a:r>
            <a:br>
              <a:rPr lang="en-US" b="1" dirty="0"/>
            </a:br>
            <a:br>
              <a:rPr lang="en-US" dirty="0"/>
            </a:br>
            <a:r>
              <a:rPr lang="en-US" dirty="0"/>
              <a:t>Effects of random chance, extremism, and “cultural affordances” on polarization.</a:t>
            </a:r>
          </a:p>
        </p:txBody>
      </p:sp>
    </p:spTree>
    <p:extLst>
      <p:ext uri="{BB962C8B-B14F-4D97-AF65-F5344CB8AC3E}">
        <p14:creationId xmlns:p14="http://schemas.microsoft.com/office/powerpoint/2010/main" val="18053789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0515600" cy="1325563"/>
          </a:xfrm>
        </p:spPr>
        <p:txBody>
          <a:bodyPr>
            <a:normAutofit/>
          </a:bodyPr>
          <a:lstStyle/>
          <a:p>
            <a:r>
              <a:rPr lang="en-US" sz="4000" dirty="0"/>
              <a:t>What social factors affect polarization outcomes?</a:t>
            </a:r>
          </a:p>
        </p:txBody>
      </p:sp>
      <p:sp>
        <p:nvSpPr>
          <p:cNvPr id="6" name="TextBox 5">
            <a:extLst>
              <a:ext uri="{FF2B5EF4-FFF2-40B4-BE49-F238E27FC236}">
                <a16:creationId xmlns:a16="http://schemas.microsoft.com/office/drawing/2014/main" id="{096668AF-2331-C64F-867D-E4596501F3A3}"/>
              </a:ext>
            </a:extLst>
          </p:cNvPr>
          <p:cNvSpPr txBox="1"/>
          <p:nvPr/>
        </p:nvSpPr>
        <p:spPr>
          <a:xfrm>
            <a:off x="304286" y="613091"/>
            <a:ext cx="7216399" cy="523220"/>
          </a:xfrm>
          <a:prstGeom prst="rect">
            <a:avLst/>
          </a:prstGeom>
          <a:noFill/>
        </p:spPr>
        <p:txBody>
          <a:bodyPr wrap="none" rtlCol="0">
            <a:spAutoFit/>
          </a:bodyPr>
          <a:lstStyle/>
          <a:p>
            <a:r>
              <a:rPr lang="en-US" sz="2800" dirty="0"/>
              <a:t>1. Social networks that structure social influence</a:t>
            </a:r>
          </a:p>
        </p:txBody>
      </p:sp>
      <p:pic>
        <p:nvPicPr>
          <p:cNvPr id="2056" name="Picture 8" descr="Progressivism Part II: FDR and the Supreme Court | FreedomWorks">
            <a:extLst>
              <a:ext uri="{FF2B5EF4-FFF2-40B4-BE49-F238E27FC236}">
                <a16:creationId xmlns:a16="http://schemas.microsoft.com/office/drawing/2014/main" id="{4F38CD49-3CF5-C744-9B73-4F666A804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425" y="2242803"/>
            <a:ext cx="3939460" cy="221594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rump&amp;#39;s tweets about &amp;#39;pathetic&amp;#39; Obama&amp;#39;s approach to Iran resurface after  airstrike">
            <a:extLst>
              <a:ext uri="{FF2B5EF4-FFF2-40B4-BE49-F238E27FC236}">
                <a16:creationId xmlns:a16="http://schemas.microsoft.com/office/drawing/2014/main" id="{2678082A-CBE6-A64A-9716-49CCCFCB64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053" y="2096053"/>
            <a:ext cx="3716918" cy="2669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1B5FA6C-9ED7-384E-AE8F-422107114854}"/>
              </a:ext>
            </a:extLst>
          </p:cNvPr>
          <p:cNvPicPr>
            <a:picLocks noChangeAspect="1"/>
          </p:cNvPicPr>
          <p:nvPr/>
        </p:nvPicPr>
        <p:blipFill rotWithShape="1">
          <a:blip r:embed="rId5"/>
          <a:srcRect r="55872"/>
          <a:stretch/>
        </p:blipFill>
        <p:spPr>
          <a:xfrm>
            <a:off x="3307593" y="4115455"/>
            <a:ext cx="2190131" cy="2215946"/>
          </a:xfrm>
          <a:prstGeom prst="rect">
            <a:avLst/>
          </a:prstGeom>
          <a:ln>
            <a:solidFill>
              <a:schemeClr val="tx1"/>
            </a:solidFill>
          </a:ln>
        </p:spPr>
      </p:pic>
      <p:pic>
        <p:nvPicPr>
          <p:cNvPr id="12" name="Picture 11">
            <a:extLst>
              <a:ext uri="{FF2B5EF4-FFF2-40B4-BE49-F238E27FC236}">
                <a16:creationId xmlns:a16="http://schemas.microsoft.com/office/drawing/2014/main" id="{6DAACEA4-8ADB-F044-8625-334CE2A4CE9B}"/>
              </a:ext>
            </a:extLst>
          </p:cNvPr>
          <p:cNvPicPr>
            <a:picLocks noChangeAspect="1"/>
          </p:cNvPicPr>
          <p:nvPr/>
        </p:nvPicPr>
        <p:blipFill rotWithShape="1">
          <a:blip r:embed="rId5"/>
          <a:srcRect l="55872"/>
          <a:stretch/>
        </p:blipFill>
        <p:spPr>
          <a:xfrm>
            <a:off x="9514847" y="4115455"/>
            <a:ext cx="2239507" cy="2265904"/>
          </a:xfrm>
          <a:prstGeom prst="rect">
            <a:avLst/>
          </a:prstGeom>
          <a:ln>
            <a:solidFill>
              <a:schemeClr val="tx1"/>
            </a:solidFill>
          </a:ln>
        </p:spPr>
      </p:pic>
      <p:sp>
        <p:nvSpPr>
          <p:cNvPr id="13" name="Right Arrow 12">
            <a:extLst>
              <a:ext uri="{FF2B5EF4-FFF2-40B4-BE49-F238E27FC236}">
                <a16:creationId xmlns:a16="http://schemas.microsoft.com/office/drawing/2014/main" id="{E3DAD931-F4C2-1146-80DB-7764A8001BE2}"/>
              </a:ext>
            </a:extLst>
          </p:cNvPr>
          <p:cNvSpPr/>
          <p:nvPr/>
        </p:nvSpPr>
        <p:spPr>
          <a:xfrm>
            <a:off x="5304293" y="3309257"/>
            <a:ext cx="1125536" cy="1217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903EEB-60E9-B646-9451-10ABAE9CD70A}"/>
              </a:ext>
            </a:extLst>
          </p:cNvPr>
          <p:cNvSpPr txBox="1"/>
          <p:nvPr/>
        </p:nvSpPr>
        <p:spPr>
          <a:xfrm>
            <a:off x="552651" y="1227255"/>
            <a:ext cx="4525535" cy="1015663"/>
          </a:xfrm>
          <a:prstGeom prst="rect">
            <a:avLst/>
          </a:prstGeom>
          <a:noFill/>
        </p:spPr>
        <p:txBody>
          <a:bodyPr wrap="square" rtlCol="0">
            <a:spAutoFit/>
          </a:bodyPr>
          <a:lstStyle/>
          <a:p>
            <a:r>
              <a:rPr lang="en-US" sz="2000" b="1" dirty="0"/>
              <a:t>“Connected caveman network” </a:t>
            </a:r>
            <a:r>
              <a:rPr lang="en-US" sz="2000" dirty="0"/>
              <a:t>where groups are often not exposed to one another.</a:t>
            </a:r>
          </a:p>
        </p:txBody>
      </p:sp>
      <p:sp>
        <p:nvSpPr>
          <p:cNvPr id="19" name="TextBox 18">
            <a:extLst>
              <a:ext uri="{FF2B5EF4-FFF2-40B4-BE49-F238E27FC236}">
                <a16:creationId xmlns:a16="http://schemas.microsoft.com/office/drawing/2014/main" id="{799841A9-F9CE-1C4D-B4D0-5A13B4B205DF}"/>
              </a:ext>
            </a:extLst>
          </p:cNvPr>
          <p:cNvSpPr txBox="1"/>
          <p:nvPr/>
        </p:nvSpPr>
        <p:spPr>
          <a:xfrm>
            <a:off x="6824843" y="1270076"/>
            <a:ext cx="5164555" cy="707886"/>
          </a:xfrm>
          <a:prstGeom prst="rect">
            <a:avLst/>
          </a:prstGeom>
          <a:noFill/>
        </p:spPr>
        <p:txBody>
          <a:bodyPr wrap="none" rtlCol="0">
            <a:spAutoFit/>
          </a:bodyPr>
          <a:lstStyle/>
          <a:p>
            <a:r>
              <a:rPr lang="en-US" sz="2000" b="1" dirty="0"/>
              <a:t>Small-world networks </a:t>
            </a:r>
            <a:r>
              <a:rPr lang="en-US" sz="2000" dirty="0"/>
              <a:t>emerge when random</a:t>
            </a:r>
          </a:p>
          <a:p>
            <a:r>
              <a:rPr lang="en-US" sz="2000" dirty="0"/>
              <a:t>out-group members become connected.</a:t>
            </a:r>
          </a:p>
        </p:txBody>
      </p:sp>
      <p:sp>
        <p:nvSpPr>
          <p:cNvPr id="3" name="Rectangle 2">
            <a:extLst>
              <a:ext uri="{FF2B5EF4-FFF2-40B4-BE49-F238E27FC236}">
                <a16:creationId xmlns:a16="http://schemas.microsoft.com/office/drawing/2014/main" id="{E9157984-E0BE-F04C-9E09-A3F47C3895B8}"/>
              </a:ext>
            </a:extLst>
          </p:cNvPr>
          <p:cNvSpPr/>
          <p:nvPr/>
        </p:nvSpPr>
        <p:spPr>
          <a:xfrm>
            <a:off x="-14514" y="6530756"/>
            <a:ext cx="9245600" cy="307777"/>
          </a:xfrm>
          <a:prstGeom prst="rect">
            <a:avLst/>
          </a:prstGeom>
        </p:spPr>
        <p:txBody>
          <a:bodyPr wrap="square">
            <a:spAutoFit/>
          </a:bodyPr>
          <a:lstStyle/>
          <a:p>
            <a:pPr marL="304800" indent="-304800"/>
            <a:r>
              <a:rPr lang="en-US" sz="1400" dirty="0" err="1"/>
              <a:t>Flache</a:t>
            </a:r>
            <a:r>
              <a:rPr lang="en-US" sz="1400" dirty="0"/>
              <a:t>, A., &amp; Macy, M. W. (2011). Small Worlds and Cultural Polarization. </a:t>
            </a:r>
            <a:r>
              <a:rPr lang="en-US" sz="1400" i="1" dirty="0"/>
              <a:t>The Journal of Mathematical Sociology</a:t>
            </a:r>
            <a:r>
              <a:rPr lang="en-US" sz="1400" dirty="0"/>
              <a:t>, </a:t>
            </a:r>
            <a:r>
              <a:rPr lang="en-US" sz="1400" i="1" dirty="0"/>
              <a:t>35</a:t>
            </a:r>
            <a:r>
              <a:rPr lang="en-US" sz="1400" dirty="0"/>
              <a:t>(1–3), 146–176.</a:t>
            </a:r>
            <a:endParaRPr lang="en-US" sz="1400" dirty="0">
              <a:effectLst/>
            </a:endParaRPr>
          </a:p>
        </p:txBody>
      </p:sp>
    </p:spTree>
    <p:extLst>
      <p:ext uri="{BB962C8B-B14F-4D97-AF65-F5344CB8AC3E}">
        <p14:creationId xmlns:p14="http://schemas.microsoft.com/office/powerpoint/2010/main" val="803392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D922-0C11-7947-AD7F-17593DEC4CBA}"/>
              </a:ext>
            </a:extLst>
          </p:cNvPr>
          <p:cNvSpPr>
            <a:spLocks noGrp="1"/>
          </p:cNvSpPr>
          <p:nvPr>
            <p:ph type="title"/>
          </p:nvPr>
        </p:nvSpPr>
        <p:spPr>
          <a:xfrm>
            <a:off x="59960" y="59960"/>
            <a:ext cx="11206754" cy="1325563"/>
          </a:xfrm>
        </p:spPr>
        <p:txBody>
          <a:bodyPr>
            <a:normAutofit/>
          </a:bodyPr>
          <a:lstStyle/>
          <a:p>
            <a:r>
              <a:rPr lang="en-US" sz="4000" dirty="0"/>
              <a:t>Evidence of extremism and polarization are often framed in partisan or issue-specific terms.</a:t>
            </a:r>
          </a:p>
        </p:txBody>
      </p:sp>
      <p:pic>
        <p:nvPicPr>
          <p:cNvPr id="4" name="Picture 3">
            <a:extLst>
              <a:ext uri="{FF2B5EF4-FFF2-40B4-BE49-F238E27FC236}">
                <a16:creationId xmlns:a16="http://schemas.microsoft.com/office/drawing/2014/main" id="{B53D693A-1B87-E047-A412-67F56C6E86CD}"/>
              </a:ext>
            </a:extLst>
          </p:cNvPr>
          <p:cNvPicPr>
            <a:picLocks noChangeAspect="1"/>
          </p:cNvPicPr>
          <p:nvPr/>
        </p:nvPicPr>
        <p:blipFill>
          <a:blip r:embed="rId3"/>
          <a:stretch>
            <a:fillRect/>
          </a:stretch>
        </p:blipFill>
        <p:spPr>
          <a:xfrm>
            <a:off x="251602" y="4445270"/>
            <a:ext cx="6480748" cy="1635585"/>
          </a:xfrm>
          <a:prstGeom prst="rect">
            <a:avLst/>
          </a:prstGeom>
          <a:ln>
            <a:solidFill>
              <a:schemeClr val="tx1"/>
            </a:solidFill>
          </a:ln>
        </p:spPr>
      </p:pic>
      <p:pic>
        <p:nvPicPr>
          <p:cNvPr id="5" name="Picture 4">
            <a:extLst>
              <a:ext uri="{FF2B5EF4-FFF2-40B4-BE49-F238E27FC236}">
                <a16:creationId xmlns:a16="http://schemas.microsoft.com/office/drawing/2014/main" id="{B992FA39-E18A-9949-A386-B2B15827B59B}"/>
              </a:ext>
            </a:extLst>
          </p:cNvPr>
          <p:cNvPicPr>
            <a:picLocks noChangeAspect="1"/>
          </p:cNvPicPr>
          <p:nvPr/>
        </p:nvPicPr>
        <p:blipFill>
          <a:blip r:embed="rId4"/>
          <a:srcRect/>
          <a:stretch/>
        </p:blipFill>
        <p:spPr>
          <a:xfrm>
            <a:off x="545370" y="2557753"/>
            <a:ext cx="6480748" cy="1533080"/>
          </a:xfrm>
          <a:prstGeom prst="rect">
            <a:avLst/>
          </a:prstGeom>
          <a:ln>
            <a:solidFill>
              <a:schemeClr val="tx1"/>
            </a:solidFill>
          </a:ln>
        </p:spPr>
      </p:pic>
      <p:pic>
        <p:nvPicPr>
          <p:cNvPr id="7" name="Picture 6">
            <a:extLst>
              <a:ext uri="{FF2B5EF4-FFF2-40B4-BE49-F238E27FC236}">
                <a16:creationId xmlns:a16="http://schemas.microsoft.com/office/drawing/2014/main" id="{6B1EEF75-867E-2D4D-A59A-32113C84658C}"/>
              </a:ext>
            </a:extLst>
          </p:cNvPr>
          <p:cNvPicPr>
            <a:picLocks noChangeAspect="1"/>
          </p:cNvPicPr>
          <p:nvPr/>
        </p:nvPicPr>
        <p:blipFill>
          <a:blip r:embed="rId5"/>
          <a:stretch>
            <a:fillRect/>
          </a:stretch>
        </p:blipFill>
        <p:spPr>
          <a:xfrm>
            <a:off x="5033911" y="3988279"/>
            <a:ext cx="6612719" cy="2679291"/>
          </a:xfrm>
          <a:prstGeom prst="rect">
            <a:avLst/>
          </a:prstGeom>
          <a:ln>
            <a:solidFill>
              <a:schemeClr val="tx1"/>
            </a:solidFill>
          </a:ln>
        </p:spPr>
      </p:pic>
      <p:pic>
        <p:nvPicPr>
          <p:cNvPr id="9" name="Picture 8">
            <a:extLst>
              <a:ext uri="{FF2B5EF4-FFF2-40B4-BE49-F238E27FC236}">
                <a16:creationId xmlns:a16="http://schemas.microsoft.com/office/drawing/2014/main" id="{89CD5608-F142-2940-912B-30B538C97927}"/>
              </a:ext>
            </a:extLst>
          </p:cNvPr>
          <p:cNvPicPr>
            <a:picLocks noChangeAspect="1"/>
          </p:cNvPicPr>
          <p:nvPr/>
        </p:nvPicPr>
        <p:blipFill>
          <a:blip r:embed="rId6"/>
          <a:stretch>
            <a:fillRect/>
          </a:stretch>
        </p:blipFill>
        <p:spPr>
          <a:xfrm>
            <a:off x="5526639" y="1766733"/>
            <a:ext cx="6375400" cy="2324100"/>
          </a:xfrm>
          <a:prstGeom prst="rect">
            <a:avLst/>
          </a:prstGeom>
          <a:ln>
            <a:solidFill>
              <a:schemeClr val="tx1"/>
            </a:solidFill>
          </a:ln>
        </p:spPr>
      </p:pic>
      <p:pic>
        <p:nvPicPr>
          <p:cNvPr id="11" name="Picture 10">
            <a:extLst>
              <a:ext uri="{FF2B5EF4-FFF2-40B4-BE49-F238E27FC236}">
                <a16:creationId xmlns:a16="http://schemas.microsoft.com/office/drawing/2014/main" id="{47B82A3B-D261-CD4E-A471-0E21733DEA62}"/>
              </a:ext>
            </a:extLst>
          </p:cNvPr>
          <p:cNvPicPr>
            <a:picLocks noChangeAspect="1"/>
          </p:cNvPicPr>
          <p:nvPr/>
        </p:nvPicPr>
        <p:blipFill>
          <a:blip r:embed="rId7"/>
          <a:stretch>
            <a:fillRect/>
          </a:stretch>
        </p:blipFill>
        <p:spPr>
          <a:xfrm>
            <a:off x="1200163" y="2942025"/>
            <a:ext cx="6612719" cy="3370354"/>
          </a:xfrm>
          <a:prstGeom prst="rect">
            <a:avLst/>
          </a:prstGeom>
          <a:ln>
            <a:solidFill>
              <a:schemeClr val="tx1"/>
            </a:solidFill>
          </a:ln>
        </p:spPr>
      </p:pic>
      <p:pic>
        <p:nvPicPr>
          <p:cNvPr id="12" name="Picture 11">
            <a:extLst>
              <a:ext uri="{FF2B5EF4-FFF2-40B4-BE49-F238E27FC236}">
                <a16:creationId xmlns:a16="http://schemas.microsoft.com/office/drawing/2014/main" id="{4CCB3F3A-FE87-8341-806F-C732D93BAB49}"/>
              </a:ext>
            </a:extLst>
          </p:cNvPr>
          <p:cNvPicPr>
            <a:picLocks noChangeAspect="1"/>
          </p:cNvPicPr>
          <p:nvPr/>
        </p:nvPicPr>
        <p:blipFill>
          <a:blip r:embed="rId8"/>
          <a:stretch>
            <a:fillRect/>
          </a:stretch>
        </p:blipFill>
        <p:spPr>
          <a:xfrm>
            <a:off x="2559050" y="1420905"/>
            <a:ext cx="7073900" cy="2159000"/>
          </a:xfrm>
          <a:prstGeom prst="rect">
            <a:avLst/>
          </a:prstGeom>
          <a:ln w="28575">
            <a:solidFill>
              <a:schemeClr val="tx1"/>
            </a:solidFill>
          </a:ln>
        </p:spPr>
      </p:pic>
      <p:sp>
        <p:nvSpPr>
          <p:cNvPr id="3" name="TextBox 2">
            <a:extLst>
              <a:ext uri="{FF2B5EF4-FFF2-40B4-BE49-F238E27FC236}">
                <a16:creationId xmlns:a16="http://schemas.microsoft.com/office/drawing/2014/main" id="{7A3D8AD5-1025-2640-A232-34461994376B}"/>
              </a:ext>
            </a:extLst>
          </p:cNvPr>
          <p:cNvSpPr txBox="1"/>
          <p:nvPr/>
        </p:nvSpPr>
        <p:spPr>
          <a:xfrm>
            <a:off x="2167731" y="5065369"/>
            <a:ext cx="7856538" cy="1569660"/>
          </a:xfrm>
          <a:prstGeom prst="rect">
            <a:avLst/>
          </a:prstGeom>
          <a:solidFill>
            <a:schemeClr val="bg1">
              <a:lumMod val="95000"/>
            </a:schemeClr>
          </a:solidFill>
          <a:ln w="38100">
            <a:solidFill>
              <a:srgbClr val="C00000"/>
            </a:solidFill>
          </a:ln>
        </p:spPr>
        <p:txBody>
          <a:bodyPr wrap="square" rtlCol="0">
            <a:spAutoFit/>
          </a:bodyPr>
          <a:lstStyle/>
          <a:p>
            <a:r>
              <a:rPr lang="en-US" sz="3200" dirty="0">
                <a:solidFill>
                  <a:srgbClr val="FF0000"/>
                </a:solidFill>
              </a:rPr>
              <a:t>How can we understand extremism and polarization more generally and fundamentally, independent of partisanship and ideology?</a:t>
            </a:r>
          </a:p>
        </p:txBody>
      </p:sp>
      <p:pic>
        <p:nvPicPr>
          <p:cNvPr id="6" name="Picture 5">
            <a:extLst>
              <a:ext uri="{FF2B5EF4-FFF2-40B4-BE49-F238E27FC236}">
                <a16:creationId xmlns:a16="http://schemas.microsoft.com/office/drawing/2014/main" id="{43879BF9-8616-C842-9031-5955668638D1}"/>
              </a:ext>
            </a:extLst>
          </p:cNvPr>
          <p:cNvPicPr>
            <a:picLocks noChangeAspect="1"/>
          </p:cNvPicPr>
          <p:nvPr/>
        </p:nvPicPr>
        <p:blipFill>
          <a:blip r:embed="rId9"/>
          <a:stretch>
            <a:fillRect/>
          </a:stretch>
        </p:blipFill>
        <p:spPr>
          <a:xfrm>
            <a:off x="3339132" y="2912051"/>
            <a:ext cx="5406898" cy="1956222"/>
          </a:xfrm>
          <a:prstGeom prst="rect">
            <a:avLst/>
          </a:prstGeom>
          <a:ln w="28575">
            <a:solidFill>
              <a:schemeClr val="tx1"/>
            </a:solidFill>
          </a:ln>
        </p:spPr>
      </p:pic>
    </p:spTree>
    <p:extLst>
      <p:ext uri="{BB962C8B-B14F-4D97-AF65-F5344CB8AC3E}">
        <p14:creationId xmlns:p14="http://schemas.microsoft.com/office/powerpoint/2010/main" val="272757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0515600" cy="1325563"/>
          </a:xfrm>
        </p:spPr>
        <p:txBody>
          <a:bodyPr>
            <a:normAutofit/>
          </a:bodyPr>
          <a:lstStyle/>
          <a:p>
            <a:r>
              <a:rPr lang="en-US" sz="4000" dirty="0"/>
              <a:t>What social factors affect polarization outcomes?</a:t>
            </a:r>
          </a:p>
        </p:txBody>
      </p:sp>
      <p:sp>
        <p:nvSpPr>
          <p:cNvPr id="25" name="TextBox 24">
            <a:extLst>
              <a:ext uri="{FF2B5EF4-FFF2-40B4-BE49-F238E27FC236}">
                <a16:creationId xmlns:a16="http://schemas.microsoft.com/office/drawing/2014/main" id="{EE6E6F13-CBFC-D245-842C-92F2095E54B9}"/>
              </a:ext>
            </a:extLst>
          </p:cNvPr>
          <p:cNvSpPr txBox="1"/>
          <p:nvPr/>
        </p:nvSpPr>
        <p:spPr>
          <a:xfrm>
            <a:off x="287112" y="981783"/>
            <a:ext cx="9941376" cy="523220"/>
          </a:xfrm>
          <a:prstGeom prst="rect">
            <a:avLst/>
          </a:prstGeom>
          <a:noFill/>
        </p:spPr>
        <p:txBody>
          <a:bodyPr wrap="none" rtlCol="0">
            <a:spAutoFit/>
          </a:bodyPr>
          <a:lstStyle/>
          <a:p>
            <a:pPr algn="r"/>
            <a:r>
              <a:rPr lang="en-US" sz="2800" dirty="0"/>
              <a:t>2. Cultural complexity = # of cultural “affordances”/dimensions = </a:t>
            </a:r>
            <a:r>
              <a:rPr lang="en-US" sz="2800" i="1" dirty="0"/>
              <a:t>K</a:t>
            </a:r>
            <a:endParaRPr lang="en-US" sz="2800" dirty="0"/>
          </a:p>
        </p:txBody>
      </p:sp>
      <p:pic>
        <p:nvPicPr>
          <p:cNvPr id="14" name="Picture 13">
            <a:extLst>
              <a:ext uri="{FF2B5EF4-FFF2-40B4-BE49-F238E27FC236}">
                <a16:creationId xmlns:a16="http://schemas.microsoft.com/office/drawing/2014/main" id="{A08A325A-E8AA-B048-B1DA-0447FD15CD59}"/>
              </a:ext>
            </a:extLst>
          </p:cNvPr>
          <p:cNvPicPr>
            <a:picLocks noChangeAspect="1"/>
          </p:cNvPicPr>
          <p:nvPr/>
        </p:nvPicPr>
        <p:blipFill rotWithShape="1">
          <a:blip r:embed="rId3"/>
          <a:srcRect l="24700" t="19216" r="28252" b="41089"/>
          <a:stretch/>
        </p:blipFill>
        <p:spPr>
          <a:xfrm>
            <a:off x="6969091" y="3195889"/>
            <a:ext cx="2851341" cy="2448300"/>
          </a:xfrm>
          <a:prstGeom prst="rect">
            <a:avLst/>
          </a:prstGeom>
        </p:spPr>
      </p:pic>
      <p:pic>
        <p:nvPicPr>
          <p:cNvPr id="16" name="Picture 15">
            <a:extLst>
              <a:ext uri="{FF2B5EF4-FFF2-40B4-BE49-F238E27FC236}">
                <a16:creationId xmlns:a16="http://schemas.microsoft.com/office/drawing/2014/main" id="{049C653D-B995-344D-B143-DAF387C51FBC}"/>
              </a:ext>
            </a:extLst>
          </p:cNvPr>
          <p:cNvPicPr>
            <a:picLocks noChangeAspect="1"/>
          </p:cNvPicPr>
          <p:nvPr/>
        </p:nvPicPr>
        <p:blipFill rotWithShape="1">
          <a:blip r:embed="rId4"/>
          <a:srcRect l="3429" t="55085" r="45788" b="4869"/>
          <a:stretch/>
        </p:blipFill>
        <p:spPr>
          <a:xfrm>
            <a:off x="2073741" y="3243118"/>
            <a:ext cx="3484500" cy="2401071"/>
          </a:xfrm>
          <a:prstGeom prst="rect">
            <a:avLst/>
          </a:prstGeom>
          <a:ln>
            <a:solidFill>
              <a:schemeClr val="tx1"/>
            </a:solidFill>
          </a:ln>
        </p:spPr>
      </p:pic>
      <p:sp>
        <p:nvSpPr>
          <p:cNvPr id="3" name="TextBox 2">
            <a:extLst>
              <a:ext uri="{FF2B5EF4-FFF2-40B4-BE49-F238E27FC236}">
                <a16:creationId xmlns:a16="http://schemas.microsoft.com/office/drawing/2014/main" id="{22C17536-DBA7-9244-8CCA-453A04B9FC94}"/>
              </a:ext>
            </a:extLst>
          </p:cNvPr>
          <p:cNvSpPr txBox="1"/>
          <p:nvPr/>
        </p:nvSpPr>
        <p:spPr>
          <a:xfrm>
            <a:off x="1336534" y="1880694"/>
            <a:ext cx="9858596" cy="523220"/>
          </a:xfrm>
          <a:prstGeom prst="rect">
            <a:avLst/>
          </a:prstGeom>
          <a:noFill/>
        </p:spPr>
        <p:txBody>
          <a:bodyPr wrap="none" rtlCol="0">
            <a:spAutoFit/>
          </a:bodyPr>
          <a:lstStyle/>
          <a:p>
            <a:r>
              <a:rPr lang="en-US" sz="2800" dirty="0"/>
              <a:t>Culture provides cognitive tools for communication and cognition.</a:t>
            </a:r>
          </a:p>
        </p:txBody>
      </p:sp>
      <p:sp>
        <p:nvSpPr>
          <p:cNvPr id="4" name="TextBox 3">
            <a:extLst>
              <a:ext uri="{FF2B5EF4-FFF2-40B4-BE49-F238E27FC236}">
                <a16:creationId xmlns:a16="http://schemas.microsoft.com/office/drawing/2014/main" id="{EE026D6D-C7CE-6449-B2B3-16A46337203D}"/>
              </a:ext>
            </a:extLst>
          </p:cNvPr>
          <p:cNvSpPr txBox="1"/>
          <p:nvPr/>
        </p:nvSpPr>
        <p:spPr>
          <a:xfrm>
            <a:off x="2236872" y="2651126"/>
            <a:ext cx="3158237" cy="461665"/>
          </a:xfrm>
          <a:prstGeom prst="rect">
            <a:avLst/>
          </a:prstGeom>
          <a:noFill/>
        </p:spPr>
        <p:txBody>
          <a:bodyPr wrap="none" rtlCol="0">
            <a:spAutoFit/>
          </a:bodyPr>
          <a:lstStyle/>
          <a:p>
            <a:pPr algn="ctr"/>
            <a:r>
              <a:rPr lang="en-US" sz="2400" dirty="0"/>
              <a:t>Cultural complexity = 1</a:t>
            </a:r>
          </a:p>
        </p:txBody>
      </p:sp>
      <p:sp>
        <p:nvSpPr>
          <p:cNvPr id="18" name="TextBox 17">
            <a:extLst>
              <a:ext uri="{FF2B5EF4-FFF2-40B4-BE49-F238E27FC236}">
                <a16:creationId xmlns:a16="http://schemas.microsoft.com/office/drawing/2014/main" id="{B4E9B3F8-862E-AE46-A8E6-B3A6FE729AB5}"/>
              </a:ext>
            </a:extLst>
          </p:cNvPr>
          <p:cNvSpPr txBox="1"/>
          <p:nvPr/>
        </p:nvSpPr>
        <p:spPr>
          <a:xfrm>
            <a:off x="6815642" y="2688459"/>
            <a:ext cx="3158237" cy="461665"/>
          </a:xfrm>
          <a:prstGeom prst="rect">
            <a:avLst/>
          </a:prstGeom>
          <a:noFill/>
        </p:spPr>
        <p:txBody>
          <a:bodyPr wrap="none" rtlCol="0">
            <a:spAutoFit/>
          </a:bodyPr>
          <a:lstStyle/>
          <a:p>
            <a:pPr algn="ctr"/>
            <a:r>
              <a:rPr lang="en-US" sz="2400" dirty="0"/>
              <a:t>Cultural complexity &gt; 1</a:t>
            </a:r>
          </a:p>
        </p:txBody>
      </p:sp>
      <p:sp>
        <p:nvSpPr>
          <p:cNvPr id="5" name="TextBox 4">
            <a:extLst>
              <a:ext uri="{FF2B5EF4-FFF2-40B4-BE49-F238E27FC236}">
                <a16:creationId xmlns:a16="http://schemas.microsoft.com/office/drawing/2014/main" id="{5FEA7D9B-3638-4C41-9436-EF46934555BF}"/>
              </a:ext>
            </a:extLst>
          </p:cNvPr>
          <p:cNvSpPr txBox="1"/>
          <p:nvPr/>
        </p:nvSpPr>
        <p:spPr>
          <a:xfrm>
            <a:off x="3257325" y="6273881"/>
            <a:ext cx="8959661" cy="861774"/>
          </a:xfrm>
          <a:prstGeom prst="rect">
            <a:avLst/>
          </a:prstGeom>
          <a:noFill/>
        </p:spPr>
        <p:txBody>
          <a:bodyPr wrap="square" rtlCol="0">
            <a:spAutoFit/>
          </a:bodyPr>
          <a:lstStyle/>
          <a:p>
            <a:pPr algn="r"/>
            <a:r>
              <a:rPr lang="en-US" sz="1600" dirty="0" err="1"/>
              <a:t>Falandays</a:t>
            </a:r>
            <a:r>
              <a:rPr lang="en-US" sz="1600" dirty="0"/>
              <a:t>, J. Ben, &amp; Smaldino, P. E. (2021). The Emergence of Cultural Attractors:  An Agent-Based Model of 	Collective Cognitive Alignment. In </a:t>
            </a:r>
            <a:r>
              <a:rPr lang="en-US" sz="1600" i="1" dirty="0"/>
              <a:t>Proceedings of the Cognitive Science Society 2021</a:t>
            </a:r>
            <a:r>
              <a:rPr lang="en-US" sz="1600" dirty="0"/>
              <a:t>.</a:t>
            </a:r>
          </a:p>
          <a:p>
            <a:endParaRPr lang="en-US" sz="1600" dirty="0"/>
          </a:p>
        </p:txBody>
      </p:sp>
    </p:spTree>
    <p:extLst>
      <p:ext uri="{BB962C8B-B14F-4D97-AF65-F5344CB8AC3E}">
        <p14:creationId xmlns:p14="http://schemas.microsoft.com/office/powerpoint/2010/main" val="37565960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Social influence model with </a:t>
            </a:r>
            <a:r>
              <a:rPr lang="en-US" sz="4000" i="1" dirty="0"/>
              <a:t>K</a:t>
            </a:r>
            <a:r>
              <a:rPr lang="en-US" sz="4000" dirty="0"/>
              <a:t> = 2 cultural affordances</a:t>
            </a:r>
          </a:p>
        </p:txBody>
      </p:sp>
      <p:pic>
        <p:nvPicPr>
          <p:cNvPr id="3" name="Picture 2">
            <a:extLst>
              <a:ext uri="{FF2B5EF4-FFF2-40B4-BE49-F238E27FC236}">
                <a16:creationId xmlns:a16="http://schemas.microsoft.com/office/drawing/2014/main" id="{11387E6D-DAFF-3340-88EB-6FC1FD02326B}"/>
              </a:ext>
            </a:extLst>
          </p:cNvPr>
          <p:cNvPicPr>
            <a:picLocks noChangeAspect="1"/>
          </p:cNvPicPr>
          <p:nvPr/>
        </p:nvPicPr>
        <p:blipFill>
          <a:blip r:embed="rId2"/>
          <a:stretch>
            <a:fillRect/>
          </a:stretch>
        </p:blipFill>
        <p:spPr>
          <a:xfrm>
            <a:off x="2965400" y="1657125"/>
            <a:ext cx="6261199" cy="4961164"/>
          </a:xfrm>
          <a:prstGeom prst="rect">
            <a:avLst/>
          </a:prstGeom>
          <a:ln w="28575">
            <a:solidFill>
              <a:schemeClr val="tx1"/>
            </a:solidFill>
          </a:ln>
        </p:spPr>
      </p:pic>
      <p:sp>
        <p:nvSpPr>
          <p:cNvPr id="4" name="TextBox 3">
            <a:extLst>
              <a:ext uri="{FF2B5EF4-FFF2-40B4-BE49-F238E27FC236}">
                <a16:creationId xmlns:a16="http://schemas.microsoft.com/office/drawing/2014/main" id="{219A08FE-3EC5-EF45-9A55-9FBA1E0F2B80}"/>
              </a:ext>
            </a:extLst>
          </p:cNvPr>
          <p:cNvSpPr txBox="1"/>
          <p:nvPr/>
        </p:nvSpPr>
        <p:spPr>
          <a:xfrm>
            <a:off x="0" y="790873"/>
            <a:ext cx="12192000" cy="461665"/>
          </a:xfrm>
          <a:prstGeom prst="rect">
            <a:avLst/>
          </a:prstGeom>
          <a:noFill/>
        </p:spPr>
        <p:txBody>
          <a:bodyPr wrap="square" rtlCol="0">
            <a:spAutoFit/>
          </a:bodyPr>
          <a:lstStyle/>
          <a:p>
            <a:pPr algn="ctr"/>
            <a:r>
              <a:rPr lang="en-US" sz="2400" dirty="0"/>
              <a:t>Opinions are represented as coordinates in </a:t>
            </a:r>
            <a:r>
              <a:rPr lang="en-US" sz="2400" i="1" dirty="0"/>
              <a:t>K</a:t>
            </a:r>
            <a:r>
              <a:rPr lang="en-US" sz="2400" dirty="0"/>
              <a:t>-dimensional cartesian space.</a:t>
            </a:r>
          </a:p>
        </p:txBody>
      </p:sp>
    </p:spTree>
    <p:extLst>
      <p:ext uri="{BB962C8B-B14F-4D97-AF65-F5344CB8AC3E}">
        <p14:creationId xmlns:p14="http://schemas.microsoft.com/office/powerpoint/2010/main" val="26231784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Social influence model with </a:t>
            </a:r>
            <a:r>
              <a:rPr lang="en-US" sz="4000" i="1" dirty="0"/>
              <a:t>K</a:t>
            </a:r>
            <a:r>
              <a:rPr lang="en-US" sz="4000" dirty="0"/>
              <a:t> = 2 cultural affordances</a:t>
            </a:r>
          </a:p>
        </p:txBody>
      </p:sp>
      <p:pic>
        <p:nvPicPr>
          <p:cNvPr id="3" name="Picture 2">
            <a:extLst>
              <a:ext uri="{FF2B5EF4-FFF2-40B4-BE49-F238E27FC236}">
                <a16:creationId xmlns:a16="http://schemas.microsoft.com/office/drawing/2014/main" id="{11387E6D-DAFF-3340-88EB-6FC1FD02326B}"/>
              </a:ext>
            </a:extLst>
          </p:cNvPr>
          <p:cNvPicPr>
            <a:picLocks noChangeAspect="1"/>
          </p:cNvPicPr>
          <p:nvPr/>
        </p:nvPicPr>
        <p:blipFill>
          <a:blip r:embed="rId2"/>
          <a:srcRect/>
          <a:stretch/>
        </p:blipFill>
        <p:spPr>
          <a:xfrm>
            <a:off x="2983300" y="1628097"/>
            <a:ext cx="6225398" cy="4961164"/>
          </a:xfrm>
          <a:prstGeom prst="rect">
            <a:avLst/>
          </a:prstGeom>
          <a:ln w="28575">
            <a:solidFill>
              <a:schemeClr val="tx1"/>
            </a:solidFill>
          </a:ln>
        </p:spPr>
      </p:pic>
      <p:sp>
        <p:nvSpPr>
          <p:cNvPr id="4" name="TextBox 3">
            <a:extLst>
              <a:ext uri="{FF2B5EF4-FFF2-40B4-BE49-F238E27FC236}">
                <a16:creationId xmlns:a16="http://schemas.microsoft.com/office/drawing/2014/main" id="{219A08FE-3EC5-EF45-9A55-9FBA1E0F2B80}"/>
              </a:ext>
            </a:extLst>
          </p:cNvPr>
          <p:cNvSpPr txBox="1"/>
          <p:nvPr/>
        </p:nvSpPr>
        <p:spPr>
          <a:xfrm>
            <a:off x="0" y="790873"/>
            <a:ext cx="12192000" cy="461665"/>
          </a:xfrm>
          <a:prstGeom prst="rect">
            <a:avLst/>
          </a:prstGeom>
          <a:noFill/>
        </p:spPr>
        <p:txBody>
          <a:bodyPr wrap="square" rtlCol="0">
            <a:spAutoFit/>
          </a:bodyPr>
          <a:lstStyle/>
          <a:p>
            <a:pPr algn="ctr"/>
            <a:r>
              <a:rPr lang="en-US" sz="2400" dirty="0"/>
              <a:t>Step 1:  A population of agents (simulated participants) are initialized with random opinions.</a:t>
            </a:r>
          </a:p>
        </p:txBody>
      </p:sp>
    </p:spTree>
    <p:extLst>
      <p:ext uri="{BB962C8B-B14F-4D97-AF65-F5344CB8AC3E}">
        <p14:creationId xmlns:p14="http://schemas.microsoft.com/office/powerpoint/2010/main" val="940306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15875"/>
            <a:ext cx="12192000" cy="1325563"/>
          </a:xfrm>
        </p:spPr>
        <p:txBody>
          <a:bodyPr>
            <a:normAutofit/>
          </a:bodyPr>
          <a:lstStyle/>
          <a:p>
            <a:r>
              <a:rPr lang="en-US" sz="4000" dirty="0"/>
              <a:t>Cognitive capacities and properties for social influence</a:t>
            </a:r>
          </a:p>
        </p:txBody>
      </p:sp>
      <p:sp>
        <p:nvSpPr>
          <p:cNvPr id="6" name="TextBox 5">
            <a:extLst>
              <a:ext uri="{FF2B5EF4-FFF2-40B4-BE49-F238E27FC236}">
                <a16:creationId xmlns:a16="http://schemas.microsoft.com/office/drawing/2014/main" id="{096668AF-2331-C64F-867D-E4596501F3A3}"/>
              </a:ext>
            </a:extLst>
          </p:cNvPr>
          <p:cNvSpPr txBox="1"/>
          <p:nvPr/>
        </p:nvSpPr>
        <p:spPr>
          <a:xfrm>
            <a:off x="1362676" y="833262"/>
            <a:ext cx="4394729" cy="523220"/>
          </a:xfrm>
          <a:prstGeom prst="rect">
            <a:avLst/>
          </a:prstGeom>
          <a:noFill/>
        </p:spPr>
        <p:txBody>
          <a:bodyPr wrap="none" rtlCol="0">
            <a:spAutoFit/>
          </a:bodyPr>
          <a:lstStyle/>
          <a:p>
            <a:r>
              <a:rPr lang="en-US" sz="2800" dirty="0"/>
              <a:t>1. Consensus and conformity</a:t>
            </a:r>
          </a:p>
        </p:txBody>
      </p:sp>
      <p:sp>
        <p:nvSpPr>
          <p:cNvPr id="7" name="TextBox 6">
            <a:extLst>
              <a:ext uri="{FF2B5EF4-FFF2-40B4-BE49-F238E27FC236}">
                <a16:creationId xmlns:a16="http://schemas.microsoft.com/office/drawing/2014/main" id="{336E017E-F7A9-0542-904E-D1E00CAF30B3}"/>
              </a:ext>
            </a:extLst>
          </p:cNvPr>
          <p:cNvSpPr txBox="1"/>
          <p:nvPr/>
        </p:nvSpPr>
        <p:spPr>
          <a:xfrm>
            <a:off x="6434597" y="825333"/>
            <a:ext cx="3254545" cy="523220"/>
          </a:xfrm>
          <a:prstGeom prst="rect">
            <a:avLst/>
          </a:prstGeom>
          <a:noFill/>
        </p:spPr>
        <p:txBody>
          <a:bodyPr wrap="none" rtlCol="0">
            <a:spAutoFit/>
          </a:bodyPr>
          <a:lstStyle/>
          <a:p>
            <a:r>
              <a:rPr lang="en-US" sz="2800" dirty="0"/>
              <a:t>2. Repulsive influence</a:t>
            </a:r>
          </a:p>
        </p:txBody>
      </p:sp>
      <p:sp>
        <p:nvSpPr>
          <p:cNvPr id="8" name="TextBox 7">
            <a:extLst>
              <a:ext uri="{FF2B5EF4-FFF2-40B4-BE49-F238E27FC236}">
                <a16:creationId xmlns:a16="http://schemas.microsoft.com/office/drawing/2014/main" id="{3502E792-FFC7-1846-8981-CE6101D710EE}"/>
              </a:ext>
            </a:extLst>
          </p:cNvPr>
          <p:cNvSpPr txBox="1"/>
          <p:nvPr/>
        </p:nvSpPr>
        <p:spPr>
          <a:xfrm>
            <a:off x="6742182" y="3859195"/>
            <a:ext cx="4692631" cy="523220"/>
          </a:xfrm>
          <a:prstGeom prst="rect">
            <a:avLst/>
          </a:prstGeom>
          <a:noFill/>
        </p:spPr>
        <p:txBody>
          <a:bodyPr wrap="none" rtlCol="0">
            <a:spAutoFit/>
          </a:bodyPr>
          <a:lstStyle/>
          <a:p>
            <a:r>
              <a:rPr lang="en-US" sz="2800" dirty="0"/>
              <a:t>4. Preference for similar others</a:t>
            </a:r>
          </a:p>
        </p:txBody>
      </p:sp>
      <p:sp>
        <p:nvSpPr>
          <p:cNvPr id="9" name="TextBox 8">
            <a:extLst>
              <a:ext uri="{FF2B5EF4-FFF2-40B4-BE49-F238E27FC236}">
                <a16:creationId xmlns:a16="http://schemas.microsoft.com/office/drawing/2014/main" id="{7841186D-A18D-5E48-8547-D7ADC25A9C06}"/>
              </a:ext>
            </a:extLst>
          </p:cNvPr>
          <p:cNvSpPr txBox="1"/>
          <p:nvPr/>
        </p:nvSpPr>
        <p:spPr>
          <a:xfrm>
            <a:off x="1590561" y="3859195"/>
            <a:ext cx="3499804" cy="523220"/>
          </a:xfrm>
          <a:prstGeom prst="rect">
            <a:avLst/>
          </a:prstGeom>
          <a:noFill/>
        </p:spPr>
        <p:txBody>
          <a:bodyPr wrap="none" rtlCol="0">
            <a:spAutoFit/>
          </a:bodyPr>
          <a:lstStyle/>
          <a:p>
            <a:r>
              <a:rPr lang="en-US" sz="2800" dirty="0"/>
              <a:t>3. Stubborn extremism</a:t>
            </a:r>
          </a:p>
        </p:txBody>
      </p:sp>
      <p:pic>
        <p:nvPicPr>
          <p:cNvPr id="1026" name="Picture 2" descr="Fights Erupt at Pro-Trump Rally in California">
            <a:extLst>
              <a:ext uri="{FF2B5EF4-FFF2-40B4-BE49-F238E27FC236}">
                <a16:creationId xmlns:a16="http://schemas.microsoft.com/office/drawing/2014/main" id="{772AECC1-DE7A-6745-A099-28803F481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085" y="1467800"/>
            <a:ext cx="2840790" cy="20443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epherds love tending sheep. | God&amp;#39;s Big WORLD">
            <a:extLst>
              <a:ext uri="{FF2B5EF4-FFF2-40B4-BE49-F238E27FC236}">
                <a16:creationId xmlns:a16="http://schemas.microsoft.com/office/drawing/2014/main" id="{95B08A9D-F0D8-CE47-9652-A48B89781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713" y="1376348"/>
            <a:ext cx="3146520" cy="2123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27BCD20-3B6A-874C-AE92-98FDEDAF9072}"/>
              </a:ext>
            </a:extLst>
          </p:cNvPr>
          <p:cNvCxnSpPr/>
          <p:nvPr/>
        </p:nvCxnSpPr>
        <p:spPr>
          <a:xfrm>
            <a:off x="577516" y="3724977"/>
            <a:ext cx="1135481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81DE1B1-8B44-3448-999A-2A6AACFD60DE}"/>
              </a:ext>
            </a:extLst>
          </p:cNvPr>
          <p:cNvCxnSpPr>
            <a:cxnSpLocks/>
          </p:cNvCxnSpPr>
          <p:nvPr/>
        </p:nvCxnSpPr>
        <p:spPr>
          <a:xfrm>
            <a:off x="6006164" y="1134752"/>
            <a:ext cx="0" cy="551630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41B2357C-B280-5742-9CF6-645723B98BF9}"/>
              </a:ext>
            </a:extLst>
          </p:cNvPr>
          <p:cNvGrpSpPr/>
          <p:nvPr/>
        </p:nvGrpSpPr>
        <p:grpSpPr>
          <a:xfrm>
            <a:off x="7176284" y="4763543"/>
            <a:ext cx="3190875" cy="1686637"/>
            <a:chOff x="7494750" y="1526475"/>
            <a:chExt cx="3190875" cy="1686637"/>
          </a:xfrm>
        </p:grpSpPr>
        <p:grpSp>
          <p:nvGrpSpPr>
            <p:cNvPr id="17" name="Group 16">
              <a:extLst>
                <a:ext uri="{FF2B5EF4-FFF2-40B4-BE49-F238E27FC236}">
                  <a16:creationId xmlns:a16="http://schemas.microsoft.com/office/drawing/2014/main" id="{F1B42706-D3B0-B548-BF16-8392CB8F288E}"/>
                </a:ext>
              </a:extLst>
            </p:cNvPr>
            <p:cNvGrpSpPr/>
            <p:nvPr/>
          </p:nvGrpSpPr>
          <p:grpSpPr>
            <a:xfrm>
              <a:off x="7494750" y="1526475"/>
              <a:ext cx="3190875" cy="587386"/>
              <a:chOff x="7494750" y="1526475"/>
              <a:chExt cx="3190875" cy="587386"/>
            </a:xfrm>
          </p:grpSpPr>
          <p:sp>
            <p:nvSpPr>
              <p:cNvPr id="15" name="Rectangle 14">
                <a:extLst>
                  <a:ext uri="{FF2B5EF4-FFF2-40B4-BE49-F238E27FC236}">
                    <a16:creationId xmlns:a16="http://schemas.microsoft.com/office/drawing/2014/main" id="{E10C9A29-56BD-254F-8AF1-D59EC6BBB24A}"/>
                  </a:ext>
                </a:extLst>
              </p:cNvPr>
              <p:cNvSpPr/>
              <p:nvPr/>
            </p:nvSpPr>
            <p:spPr>
              <a:xfrm>
                <a:off x="7494750"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28B488-07E0-8140-BE9B-2EF11E7FE88E}"/>
                  </a:ext>
                </a:extLst>
              </p:cNvPr>
              <p:cNvSpPr/>
              <p:nvPr/>
            </p:nvSpPr>
            <p:spPr>
              <a:xfrm>
                <a:off x="10098239"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97855D5-4873-D848-A43A-4865694098C2}"/>
                  </a:ext>
                </a:extLst>
              </p:cNvPr>
              <p:cNvSpPr/>
              <p:nvPr/>
            </p:nvSpPr>
            <p:spPr>
              <a:xfrm>
                <a:off x="8256750" y="1782859"/>
                <a:ext cx="571500"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DBF5839-904F-FD48-B5C4-1F7F68A86872}"/>
                  </a:ext>
                </a:extLst>
              </p:cNvPr>
              <p:cNvSpPr/>
              <p:nvPr/>
            </p:nvSpPr>
            <p:spPr>
              <a:xfrm rot="10800000">
                <a:off x="9352125" y="1782859"/>
                <a:ext cx="571500"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EC2A11-56C0-D44F-A6E8-DC7B798A8E02}"/>
                </a:ext>
              </a:extLst>
            </p:cNvPr>
            <p:cNvGrpSpPr/>
            <p:nvPr/>
          </p:nvGrpSpPr>
          <p:grpSpPr>
            <a:xfrm>
              <a:off x="7494750" y="2625726"/>
              <a:ext cx="3190875" cy="587386"/>
              <a:chOff x="7494750" y="1526475"/>
              <a:chExt cx="3190875" cy="587386"/>
            </a:xfrm>
          </p:grpSpPr>
          <p:sp>
            <p:nvSpPr>
              <p:cNvPr id="23" name="Rectangle 22">
                <a:extLst>
                  <a:ext uri="{FF2B5EF4-FFF2-40B4-BE49-F238E27FC236}">
                    <a16:creationId xmlns:a16="http://schemas.microsoft.com/office/drawing/2014/main" id="{130B8659-0D17-8641-AC75-C1D2A5D90EEF}"/>
                  </a:ext>
                </a:extLst>
              </p:cNvPr>
              <p:cNvSpPr/>
              <p:nvPr/>
            </p:nvSpPr>
            <p:spPr>
              <a:xfrm>
                <a:off x="7494750"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BE4E9A-F0B9-BC4D-BC5F-F9DA374F1A89}"/>
                  </a:ext>
                </a:extLst>
              </p:cNvPr>
              <p:cNvSpPr/>
              <p:nvPr/>
            </p:nvSpPr>
            <p:spPr>
              <a:xfrm>
                <a:off x="10098239" y="1526475"/>
                <a:ext cx="587386" cy="5873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23E19D2C-1480-9843-9C9E-46DAD40BE437}"/>
                  </a:ext>
                </a:extLst>
              </p:cNvPr>
              <p:cNvSpPr/>
              <p:nvPr/>
            </p:nvSpPr>
            <p:spPr>
              <a:xfrm>
                <a:off x="8256750" y="1811277"/>
                <a:ext cx="210975" cy="46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FEA4A0C-6A84-7F44-935E-47F59453704C}"/>
                  </a:ext>
                </a:extLst>
              </p:cNvPr>
              <p:cNvSpPr/>
              <p:nvPr/>
            </p:nvSpPr>
            <p:spPr>
              <a:xfrm rot="10800000">
                <a:off x="9712649" y="1782859"/>
                <a:ext cx="210975"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a:extLst>
              <a:ext uri="{FF2B5EF4-FFF2-40B4-BE49-F238E27FC236}">
                <a16:creationId xmlns:a16="http://schemas.microsoft.com/office/drawing/2014/main" id="{BBF58993-C4E9-3D4D-B71D-B45ED2448AD2}"/>
              </a:ext>
            </a:extLst>
          </p:cNvPr>
          <p:cNvGrpSpPr/>
          <p:nvPr/>
        </p:nvGrpSpPr>
        <p:grpSpPr>
          <a:xfrm>
            <a:off x="1279006" y="4428467"/>
            <a:ext cx="4531981" cy="2377520"/>
            <a:chOff x="5767104" y="185831"/>
            <a:chExt cx="4805977" cy="2521261"/>
          </a:xfrm>
        </p:grpSpPr>
        <p:sp>
          <p:nvSpPr>
            <p:cNvPr id="30" name="Rectangle 29">
              <a:extLst>
                <a:ext uri="{FF2B5EF4-FFF2-40B4-BE49-F238E27FC236}">
                  <a16:creationId xmlns:a16="http://schemas.microsoft.com/office/drawing/2014/main" id="{5C1E3B6F-388A-0D49-870E-9513F9CABFB1}"/>
                </a:ext>
              </a:extLst>
            </p:cNvPr>
            <p:cNvSpPr/>
            <p:nvPr/>
          </p:nvSpPr>
          <p:spPr>
            <a:xfrm>
              <a:off x="5767104" y="185831"/>
              <a:ext cx="4805977" cy="2521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A9080399-36CC-594D-A9BA-3E98F83448C9}"/>
                </a:ext>
              </a:extLst>
            </p:cNvPr>
            <p:cNvCxnSpPr>
              <a:cxnSpLocks/>
            </p:cNvCxnSpPr>
            <p:nvPr/>
          </p:nvCxnSpPr>
          <p:spPr>
            <a:xfrm flipV="1">
              <a:off x="6503724" y="737470"/>
              <a:ext cx="0" cy="159230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2F7C29-2FD4-5244-9836-067C85F103BC}"/>
                </a:ext>
              </a:extLst>
            </p:cNvPr>
            <p:cNvCxnSpPr>
              <a:cxnSpLocks/>
            </p:cNvCxnSpPr>
            <p:nvPr/>
          </p:nvCxnSpPr>
          <p:spPr>
            <a:xfrm>
              <a:off x="6282051" y="2109057"/>
              <a:ext cx="418214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A4494D1-8F79-CE47-92A0-731463A461AE}"/>
                </a:ext>
              </a:extLst>
            </p:cNvPr>
            <p:cNvSpPr txBox="1"/>
            <p:nvPr/>
          </p:nvSpPr>
          <p:spPr>
            <a:xfrm>
              <a:off x="6939461" y="2158039"/>
              <a:ext cx="1172286" cy="338554"/>
            </a:xfrm>
            <a:prstGeom prst="rect">
              <a:avLst/>
            </a:prstGeom>
            <a:noFill/>
          </p:spPr>
          <p:txBody>
            <a:bodyPr wrap="square" rtlCol="0">
              <a:spAutoFit/>
            </a:bodyPr>
            <a:lstStyle/>
            <a:p>
              <a:pPr algn="ctr"/>
              <a:r>
                <a:rPr lang="en-US" sz="1600" dirty="0"/>
                <a:t>Moderate</a:t>
              </a:r>
            </a:p>
          </p:txBody>
        </p:sp>
        <p:sp>
          <p:nvSpPr>
            <p:cNvPr id="34" name="TextBox 33">
              <a:extLst>
                <a:ext uri="{FF2B5EF4-FFF2-40B4-BE49-F238E27FC236}">
                  <a16:creationId xmlns:a16="http://schemas.microsoft.com/office/drawing/2014/main" id="{E71F5152-1A95-AA4F-B3E5-777172FD7A54}"/>
                </a:ext>
              </a:extLst>
            </p:cNvPr>
            <p:cNvSpPr txBox="1"/>
            <p:nvPr/>
          </p:nvSpPr>
          <p:spPr>
            <a:xfrm>
              <a:off x="8823615" y="2152487"/>
              <a:ext cx="1172286" cy="338554"/>
            </a:xfrm>
            <a:prstGeom prst="rect">
              <a:avLst/>
            </a:prstGeom>
            <a:noFill/>
          </p:spPr>
          <p:txBody>
            <a:bodyPr wrap="square" rtlCol="0">
              <a:spAutoFit/>
            </a:bodyPr>
            <a:lstStyle/>
            <a:p>
              <a:pPr algn="ctr"/>
              <a:r>
                <a:rPr lang="en-US" sz="1600" dirty="0"/>
                <a:t>Extremist</a:t>
              </a:r>
            </a:p>
          </p:txBody>
        </p:sp>
        <p:sp>
          <p:nvSpPr>
            <p:cNvPr id="35" name="TextBox 34">
              <a:extLst>
                <a:ext uri="{FF2B5EF4-FFF2-40B4-BE49-F238E27FC236}">
                  <a16:creationId xmlns:a16="http://schemas.microsoft.com/office/drawing/2014/main" id="{F23A9E4F-8448-FD4A-B061-8FB2AC1E4C28}"/>
                </a:ext>
              </a:extLst>
            </p:cNvPr>
            <p:cNvSpPr txBox="1"/>
            <p:nvPr/>
          </p:nvSpPr>
          <p:spPr>
            <a:xfrm>
              <a:off x="5816683" y="278259"/>
              <a:ext cx="4492579" cy="359022"/>
            </a:xfrm>
            <a:prstGeom prst="rect">
              <a:avLst/>
            </a:prstGeom>
            <a:noFill/>
          </p:spPr>
          <p:txBody>
            <a:bodyPr wrap="square" rtlCol="0">
              <a:spAutoFit/>
            </a:bodyPr>
            <a:lstStyle/>
            <a:p>
              <a:r>
                <a:rPr lang="en-US" sz="1600" b="1" u="sng" dirty="0"/>
                <a:t>Susceptibility to social influence</a:t>
              </a:r>
            </a:p>
          </p:txBody>
        </p:sp>
        <p:sp>
          <p:nvSpPr>
            <p:cNvPr id="36" name="Rectangle 35">
              <a:extLst>
                <a:ext uri="{FF2B5EF4-FFF2-40B4-BE49-F238E27FC236}">
                  <a16:creationId xmlns:a16="http://schemas.microsoft.com/office/drawing/2014/main" id="{DD059B8A-82B7-6C4D-9CAA-2DF27EA17B7A}"/>
                </a:ext>
              </a:extLst>
            </p:cNvPr>
            <p:cNvSpPr/>
            <p:nvPr/>
          </p:nvSpPr>
          <p:spPr>
            <a:xfrm>
              <a:off x="7151845" y="858078"/>
              <a:ext cx="747517" cy="1245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27F3F0C-9F17-2D4C-9617-D0E790B7C005}"/>
                </a:ext>
              </a:extLst>
            </p:cNvPr>
            <p:cNvSpPr/>
            <p:nvPr/>
          </p:nvSpPr>
          <p:spPr>
            <a:xfrm>
              <a:off x="9006181" y="1488932"/>
              <a:ext cx="747517" cy="6192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38664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Social influence model with </a:t>
            </a:r>
            <a:r>
              <a:rPr lang="en-US" sz="4000" i="1" dirty="0"/>
              <a:t>K</a:t>
            </a:r>
            <a:r>
              <a:rPr lang="en-US" sz="4000" dirty="0"/>
              <a:t> = 2 cultural affordances</a:t>
            </a:r>
          </a:p>
        </p:txBody>
      </p:sp>
      <p:pic>
        <p:nvPicPr>
          <p:cNvPr id="3" name="Picture 2">
            <a:extLst>
              <a:ext uri="{FF2B5EF4-FFF2-40B4-BE49-F238E27FC236}">
                <a16:creationId xmlns:a16="http://schemas.microsoft.com/office/drawing/2014/main" id="{11387E6D-DAFF-3340-88EB-6FC1FD02326B}"/>
              </a:ext>
            </a:extLst>
          </p:cNvPr>
          <p:cNvPicPr>
            <a:picLocks noChangeAspect="1"/>
          </p:cNvPicPr>
          <p:nvPr/>
        </p:nvPicPr>
        <p:blipFill>
          <a:blip r:embed="rId2"/>
          <a:srcRect/>
          <a:stretch/>
        </p:blipFill>
        <p:spPr>
          <a:xfrm>
            <a:off x="729957" y="2477729"/>
            <a:ext cx="5085795" cy="3972060"/>
          </a:xfrm>
          <a:prstGeom prst="rect">
            <a:avLst/>
          </a:prstGeom>
          <a:ln w="28575">
            <a:solidFill>
              <a:schemeClr val="tx1"/>
            </a:solidFill>
          </a:ln>
        </p:spPr>
      </p:pic>
      <p:sp>
        <p:nvSpPr>
          <p:cNvPr id="4" name="TextBox 3">
            <a:extLst>
              <a:ext uri="{FF2B5EF4-FFF2-40B4-BE49-F238E27FC236}">
                <a16:creationId xmlns:a16="http://schemas.microsoft.com/office/drawing/2014/main" id="{219A08FE-3EC5-EF45-9A55-9FBA1E0F2B80}"/>
              </a:ext>
            </a:extLst>
          </p:cNvPr>
          <p:cNvSpPr txBox="1"/>
          <p:nvPr/>
        </p:nvSpPr>
        <p:spPr>
          <a:xfrm>
            <a:off x="0" y="790873"/>
            <a:ext cx="12192000" cy="461665"/>
          </a:xfrm>
          <a:prstGeom prst="rect">
            <a:avLst/>
          </a:prstGeom>
          <a:noFill/>
        </p:spPr>
        <p:txBody>
          <a:bodyPr wrap="square" rtlCol="0">
            <a:spAutoFit/>
          </a:bodyPr>
          <a:lstStyle/>
          <a:p>
            <a:pPr algn="ctr"/>
            <a:r>
              <a:rPr lang="en-US" sz="2400" dirty="0"/>
              <a:t>Step 2:  Agents influence one another depending on whether they like or dislike each other.</a:t>
            </a:r>
          </a:p>
        </p:txBody>
      </p:sp>
      <p:sp>
        <p:nvSpPr>
          <p:cNvPr id="5" name="TextBox 4">
            <a:extLst>
              <a:ext uri="{FF2B5EF4-FFF2-40B4-BE49-F238E27FC236}">
                <a16:creationId xmlns:a16="http://schemas.microsoft.com/office/drawing/2014/main" id="{D38D694A-FDA3-354D-8119-76D237B3B6A5}"/>
              </a:ext>
            </a:extLst>
          </p:cNvPr>
          <p:cNvSpPr txBox="1"/>
          <p:nvPr/>
        </p:nvSpPr>
        <p:spPr>
          <a:xfrm>
            <a:off x="758825" y="1785403"/>
            <a:ext cx="3137397" cy="461665"/>
          </a:xfrm>
          <a:prstGeom prst="rect">
            <a:avLst/>
          </a:prstGeom>
          <a:noFill/>
        </p:spPr>
        <p:txBody>
          <a:bodyPr wrap="none" rtlCol="0">
            <a:spAutoFit/>
          </a:bodyPr>
          <a:lstStyle/>
          <a:p>
            <a:r>
              <a:rPr lang="en-US" sz="2400" dirty="0"/>
              <a:t>Similar opinions attract.</a:t>
            </a:r>
          </a:p>
        </p:txBody>
      </p:sp>
      <p:pic>
        <p:nvPicPr>
          <p:cNvPr id="6" name="Picture 5">
            <a:extLst>
              <a:ext uri="{FF2B5EF4-FFF2-40B4-BE49-F238E27FC236}">
                <a16:creationId xmlns:a16="http://schemas.microsoft.com/office/drawing/2014/main" id="{5DE4BE26-A514-CA44-A687-D00CE229FD27}"/>
              </a:ext>
            </a:extLst>
          </p:cNvPr>
          <p:cNvPicPr>
            <a:picLocks noChangeAspect="1"/>
          </p:cNvPicPr>
          <p:nvPr/>
        </p:nvPicPr>
        <p:blipFill>
          <a:blip r:embed="rId3"/>
          <a:srcRect/>
          <a:stretch/>
        </p:blipFill>
        <p:spPr>
          <a:xfrm>
            <a:off x="6716444" y="2477729"/>
            <a:ext cx="5010906" cy="3972060"/>
          </a:xfrm>
          <a:prstGeom prst="rect">
            <a:avLst/>
          </a:prstGeom>
          <a:ln w="28575">
            <a:solidFill>
              <a:schemeClr val="tx1"/>
            </a:solidFill>
          </a:ln>
        </p:spPr>
      </p:pic>
      <p:sp>
        <p:nvSpPr>
          <p:cNvPr id="7" name="TextBox 6">
            <a:extLst>
              <a:ext uri="{FF2B5EF4-FFF2-40B4-BE49-F238E27FC236}">
                <a16:creationId xmlns:a16="http://schemas.microsoft.com/office/drawing/2014/main" id="{1538CC9C-6122-724B-A8AE-31E60686E875}"/>
              </a:ext>
            </a:extLst>
          </p:cNvPr>
          <p:cNvSpPr txBox="1"/>
          <p:nvPr/>
        </p:nvSpPr>
        <p:spPr>
          <a:xfrm>
            <a:off x="8149703" y="1785402"/>
            <a:ext cx="3615092" cy="461665"/>
          </a:xfrm>
          <a:prstGeom prst="rect">
            <a:avLst/>
          </a:prstGeom>
          <a:noFill/>
        </p:spPr>
        <p:txBody>
          <a:bodyPr wrap="none" rtlCol="0">
            <a:spAutoFit/>
          </a:bodyPr>
          <a:lstStyle/>
          <a:p>
            <a:pPr algn="r"/>
            <a:r>
              <a:rPr lang="en-US" sz="2400" dirty="0"/>
              <a:t>Dissimilar opinions repulse.</a:t>
            </a:r>
          </a:p>
        </p:txBody>
      </p:sp>
    </p:spTree>
    <p:extLst>
      <p:ext uri="{BB962C8B-B14F-4D97-AF65-F5344CB8AC3E}">
        <p14:creationId xmlns:p14="http://schemas.microsoft.com/office/powerpoint/2010/main" val="1484144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Social influence model with </a:t>
            </a:r>
            <a:r>
              <a:rPr lang="en-US" sz="4000" i="1" dirty="0"/>
              <a:t>K</a:t>
            </a:r>
            <a:r>
              <a:rPr lang="en-US" sz="4000" dirty="0"/>
              <a:t> = 2 cultural affordances</a:t>
            </a:r>
          </a:p>
        </p:txBody>
      </p:sp>
      <p:sp>
        <p:nvSpPr>
          <p:cNvPr id="4" name="TextBox 3">
            <a:extLst>
              <a:ext uri="{FF2B5EF4-FFF2-40B4-BE49-F238E27FC236}">
                <a16:creationId xmlns:a16="http://schemas.microsoft.com/office/drawing/2014/main" id="{219A08FE-3EC5-EF45-9A55-9FBA1E0F2B80}"/>
              </a:ext>
            </a:extLst>
          </p:cNvPr>
          <p:cNvSpPr txBox="1"/>
          <p:nvPr/>
        </p:nvSpPr>
        <p:spPr>
          <a:xfrm>
            <a:off x="0" y="790873"/>
            <a:ext cx="12192000" cy="461665"/>
          </a:xfrm>
          <a:prstGeom prst="rect">
            <a:avLst/>
          </a:prstGeom>
          <a:noFill/>
        </p:spPr>
        <p:txBody>
          <a:bodyPr wrap="square" rtlCol="0">
            <a:spAutoFit/>
          </a:bodyPr>
          <a:lstStyle/>
          <a:p>
            <a:pPr algn="ctr"/>
            <a:r>
              <a:rPr lang="en-US" sz="2400" dirty="0"/>
              <a:t>Step 3:  Social networks structure agent interactions that occur repeatedly over many timesteps.</a:t>
            </a:r>
          </a:p>
        </p:txBody>
      </p:sp>
      <p:pic>
        <p:nvPicPr>
          <p:cNvPr id="5" name="Picture 4">
            <a:extLst>
              <a:ext uri="{FF2B5EF4-FFF2-40B4-BE49-F238E27FC236}">
                <a16:creationId xmlns:a16="http://schemas.microsoft.com/office/drawing/2014/main" id="{FC4AE048-368E-3C45-AACA-C6A043F62C55}"/>
              </a:ext>
            </a:extLst>
          </p:cNvPr>
          <p:cNvPicPr>
            <a:picLocks noChangeAspect="1"/>
          </p:cNvPicPr>
          <p:nvPr/>
        </p:nvPicPr>
        <p:blipFill>
          <a:blip r:embed="rId2"/>
          <a:stretch>
            <a:fillRect/>
          </a:stretch>
        </p:blipFill>
        <p:spPr>
          <a:xfrm>
            <a:off x="2549296" y="1779814"/>
            <a:ext cx="7502059" cy="5078186"/>
          </a:xfrm>
          <a:prstGeom prst="rect">
            <a:avLst/>
          </a:prstGeom>
        </p:spPr>
      </p:pic>
      <p:sp>
        <p:nvSpPr>
          <p:cNvPr id="3" name="TextBox 2">
            <a:extLst>
              <a:ext uri="{FF2B5EF4-FFF2-40B4-BE49-F238E27FC236}">
                <a16:creationId xmlns:a16="http://schemas.microsoft.com/office/drawing/2014/main" id="{FA71E84B-6B1B-3B40-90A8-D753F96F0CAF}"/>
              </a:ext>
            </a:extLst>
          </p:cNvPr>
          <p:cNvSpPr txBox="1"/>
          <p:nvPr/>
        </p:nvSpPr>
        <p:spPr>
          <a:xfrm>
            <a:off x="5696634" y="5207591"/>
            <a:ext cx="1207382" cy="461665"/>
          </a:xfrm>
          <a:prstGeom prst="rect">
            <a:avLst/>
          </a:prstGeom>
          <a:noFill/>
        </p:spPr>
        <p:txBody>
          <a:bodyPr wrap="none" rtlCol="0">
            <a:spAutoFit/>
          </a:bodyPr>
          <a:lstStyle/>
          <a:p>
            <a:r>
              <a:rPr lang="en-US" sz="2400" i="1" dirty="0"/>
              <a:t>N </a:t>
            </a:r>
            <a:r>
              <a:rPr lang="en-US" sz="2400" dirty="0"/>
              <a:t>= 100</a:t>
            </a:r>
            <a:endParaRPr lang="en-US" sz="2400" i="1" dirty="0"/>
          </a:p>
        </p:txBody>
      </p:sp>
    </p:spTree>
    <p:extLst>
      <p:ext uri="{BB962C8B-B14F-4D97-AF65-F5344CB8AC3E}">
        <p14:creationId xmlns:p14="http://schemas.microsoft.com/office/powerpoint/2010/main" val="1618134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Polarization with </a:t>
            </a:r>
            <a:r>
              <a:rPr lang="en-US" sz="4000" i="1" dirty="0"/>
              <a:t>K</a:t>
            </a:r>
            <a:r>
              <a:rPr lang="en-US" sz="4000" dirty="0"/>
              <a:t> = 2 cultural affordances</a:t>
            </a:r>
          </a:p>
        </p:txBody>
      </p:sp>
      <p:pic>
        <p:nvPicPr>
          <p:cNvPr id="6" name="Picture 5">
            <a:extLst>
              <a:ext uri="{FF2B5EF4-FFF2-40B4-BE49-F238E27FC236}">
                <a16:creationId xmlns:a16="http://schemas.microsoft.com/office/drawing/2014/main" id="{7B2BBDD6-3853-154F-B69B-7BBA79F19707}"/>
              </a:ext>
            </a:extLst>
          </p:cNvPr>
          <p:cNvPicPr>
            <a:picLocks noChangeAspect="1"/>
          </p:cNvPicPr>
          <p:nvPr/>
        </p:nvPicPr>
        <p:blipFill>
          <a:blip r:embed="rId2"/>
          <a:stretch>
            <a:fillRect/>
          </a:stretch>
        </p:blipFill>
        <p:spPr>
          <a:xfrm>
            <a:off x="689969" y="1762579"/>
            <a:ext cx="10812062" cy="4376964"/>
          </a:xfrm>
          <a:prstGeom prst="rect">
            <a:avLst/>
          </a:prstGeom>
          <a:ln w="28575">
            <a:solidFill>
              <a:schemeClr val="tx1"/>
            </a:solidFill>
          </a:ln>
        </p:spPr>
      </p:pic>
    </p:spTree>
    <p:extLst>
      <p:ext uri="{BB962C8B-B14F-4D97-AF65-F5344CB8AC3E}">
        <p14:creationId xmlns:p14="http://schemas.microsoft.com/office/powerpoint/2010/main" val="2734633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Polarization with </a:t>
            </a:r>
            <a:r>
              <a:rPr lang="en-US" sz="4000" i="1" dirty="0"/>
              <a:t>K</a:t>
            </a:r>
            <a:r>
              <a:rPr lang="en-US" sz="4000" dirty="0"/>
              <a:t> = 2 cultural affordances</a:t>
            </a:r>
          </a:p>
        </p:txBody>
      </p:sp>
      <p:pic>
        <p:nvPicPr>
          <p:cNvPr id="6" name="Picture 5">
            <a:extLst>
              <a:ext uri="{FF2B5EF4-FFF2-40B4-BE49-F238E27FC236}">
                <a16:creationId xmlns:a16="http://schemas.microsoft.com/office/drawing/2014/main" id="{7B2BBDD6-3853-154F-B69B-7BBA79F19707}"/>
              </a:ext>
            </a:extLst>
          </p:cNvPr>
          <p:cNvPicPr>
            <a:picLocks noChangeAspect="1"/>
          </p:cNvPicPr>
          <p:nvPr/>
        </p:nvPicPr>
        <p:blipFill>
          <a:blip r:embed="rId2"/>
          <a:srcRect/>
          <a:stretch/>
        </p:blipFill>
        <p:spPr>
          <a:xfrm>
            <a:off x="705850" y="1762579"/>
            <a:ext cx="10780300" cy="4376964"/>
          </a:xfrm>
          <a:prstGeom prst="rect">
            <a:avLst/>
          </a:prstGeom>
          <a:ln w="28575">
            <a:solidFill>
              <a:schemeClr val="tx1"/>
            </a:solidFill>
          </a:ln>
        </p:spPr>
      </p:pic>
    </p:spTree>
    <p:extLst>
      <p:ext uri="{BB962C8B-B14F-4D97-AF65-F5344CB8AC3E}">
        <p14:creationId xmlns:p14="http://schemas.microsoft.com/office/powerpoint/2010/main" val="1460340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Polarization with </a:t>
            </a:r>
            <a:r>
              <a:rPr lang="en-US" sz="4000" i="1" dirty="0"/>
              <a:t>K</a:t>
            </a:r>
            <a:r>
              <a:rPr lang="en-US" sz="4000" dirty="0"/>
              <a:t> = 2 cultural affordances</a:t>
            </a:r>
          </a:p>
        </p:txBody>
      </p:sp>
      <p:pic>
        <p:nvPicPr>
          <p:cNvPr id="6" name="Picture 5">
            <a:extLst>
              <a:ext uri="{FF2B5EF4-FFF2-40B4-BE49-F238E27FC236}">
                <a16:creationId xmlns:a16="http://schemas.microsoft.com/office/drawing/2014/main" id="{7B2BBDD6-3853-154F-B69B-7BBA79F19707}"/>
              </a:ext>
            </a:extLst>
          </p:cNvPr>
          <p:cNvPicPr>
            <a:picLocks noChangeAspect="1"/>
          </p:cNvPicPr>
          <p:nvPr/>
        </p:nvPicPr>
        <p:blipFill>
          <a:blip r:embed="rId2"/>
          <a:srcRect/>
          <a:stretch/>
        </p:blipFill>
        <p:spPr>
          <a:xfrm>
            <a:off x="689969" y="1762579"/>
            <a:ext cx="10812061" cy="4376964"/>
          </a:xfrm>
          <a:prstGeom prst="rect">
            <a:avLst/>
          </a:prstGeom>
          <a:ln w="28575">
            <a:solidFill>
              <a:schemeClr val="tx1"/>
            </a:solidFill>
          </a:ln>
        </p:spPr>
      </p:pic>
    </p:spTree>
    <p:extLst>
      <p:ext uri="{BB962C8B-B14F-4D97-AF65-F5344CB8AC3E}">
        <p14:creationId xmlns:p14="http://schemas.microsoft.com/office/powerpoint/2010/main" val="2721395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271461"/>
            <a:ext cx="12192000" cy="1325563"/>
          </a:xfrm>
        </p:spPr>
        <p:txBody>
          <a:bodyPr>
            <a:normAutofit/>
          </a:bodyPr>
          <a:lstStyle/>
          <a:p>
            <a:pPr algn="ctr"/>
            <a:r>
              <a:rPr lang="en-US" sz="3200" dirty="0"/>
              <a:t>Higher cultural complexity and lower connectivity reduces polarization.</a:t>
            </a:r>
          </a:p>
        </p:txBody>
      </p:sp>
      <p:pic>
        <p:nvPicPr>
          <p:cNvPr id="4" name="Picture 3">
            <a:extLst>
              <a:ext uri="{FF2B5EF4-FFF2-40B4-BE49-F238E27FC236}">
                <a16:creationId xmlns:a16="http://schemas.microsoft.com/office/drawing/2014/main" id="{581FE043-317D-C240-8D42-29E91EF90FBB}"/>
              </a:ext>
            </a:extLst>
          </p:cNvPr>
          <p:cNvPicPr>
            <a:picLocks noChangeAspect="1"/>
          </p:cNvPicPr>
          <p:nvPr/>
        </p:nvPicPr>
        <p:blipFill rotWithShape="1">
          <a:blip r:embed="rId3"/>
          <a:srcRect l="488" r="488"/>
          <a:stretch/>
        </p:blipFill>
        <p:spPr>
          <a:xfrm>
            <a:off x="2407921" y="1417405"/>
            <a:ext cx="7064919" cy="4144617"/>
          </a:xfrm>
          <a:prstGeom prst="rect">
            <a:avLst/>
          </a:prstGeom>
        </p:spPr>
      </p:pic>
      <p:sp>
        <p:nvSpPr>
          <p:cNvPr id="5" name="TextBox 4">
            <a:extLst>
              <a:ext uri="{FF2B5EF4-FFF2-40B4-BE49-F238E27FC236}">
                <a16:creationId xmlns:a16="http://schemas.microsoft.com/office/drawing/2014/main" id="{3C99CC21-BD90-F249-97F0-9EA71580F26D}"/>
              </a:ext>
            </a:extLst>
          </p:cNvPr>
          <p:cNvSpPr txBox="1"/>
          <p:nvPr/>
        </p:nvSpPr>
        <p:spPr>
          <a:xfrm>
            <a:off x="4563387" y="5562022"/>
            <a:ext cx="3111042" cy="461665"/>
          </a:xfrm>
          <a:prstGeom prst="rect">
            <a:avLst/>
          </a:prstGeom>
          <a:solidFill>
            <a:schemeClr val="bg1"/>
          </a:solidFill>
        </p:spPr>
        <p:txBody>
          <a:bodyPr wrap="square" rtlCol="0">
            <a:spAutoFit/>
          </a:bodyPr>
          <a:lstStyle/>
          <a:p>
            <a:pPr algn="ctr"/>
            <a:r>
              <a:rPr lang="en-US" sz="2400" dirty="0"/>
              <a:t>Cultural complexity</a:t>
            </a:r>
          </a:p>
        </p:txBody>
      </p:sp>
      <p:sp>
        <p:nvSpPr>
          <p:cNvPr id="3" name="TextBox 2">
            <a:extLst>
              <a:ext uri="{FF2B5EF4-FFF2-40B4-BE49-F238E27FC236}">
                <a16:creationId xmlns:a16="http://schemas.microsoft.com/office/drawing/2014/main" id="{A0197D6A-26B2-F446-A078-DBFAB3E43237}"/>
              </a:ext>
            </a:extLst>
          </p:cNvPr>
          <p:cNvSpPr txBox="1"/>
          <p:nvPr/>
        </p:nvSpPr>
        <p:spPr>
          <a:xfrm>
            <a:off x="293912" y="6417458"/>
            <a:ext cx="11947053" cy="646331"/>
          </a:xfrm>
          <a:prstGeom prst="rect">
            <a:avLst/>
          </a:prstGeom>
          <a:noFill/>
        </p:spPr>
        <p:txBody>
          <a:bodyPr wrap="none" rtlCol="0">
            <a:spAutoFit/>
          </a:bodyPr>
          <a:lstStyle/>
          <a:p>
            <a:r>
              <a:rPr lang="en-US" dirty="0" err="1"/>
              <a:t>Flache</a:t>
            </a:r>
            <a:r>
              <a:rPr lang="en-US" dirty="0"/>
              <a:t>, A., &amp; Macy, M. W. (2011). Small Worlds and Cultural Polarization. </a:t>
            </a:r>
            <a:r>
              <a:rPr lang="en-US" i="1" dirty="0"/>
              <a:t>The Journal of Mathematical Sociology</a:t>
            </a:r>
            <a:r>
              <a:rPr lang="en-US" dirty="0"/>
              <a:t>, </a:t>
            </a:r>
            <a:r>
              <a:rPr lang="en-US" i="1" dirty="0"/>
              <a:t>35</a:t>
            </a:r>
            <a:r>
              <a:rPr lang="en-US" dirty="0"/>
              <a:t>(1–3), 146–176.</a:t>
            </a:r>
          </a:p>
          <a:p>
            <a:endParaRPr lang="en-US" dirty="0"/>
          </a:p>
        </p:txBody>
      </p:sp>
    </p:spTree>
    <p:extLst>
      <p:ext uri="{BB962C8B-B14F-4D97-AF65-F5344CB8AC3E}">
        <p14:creationId xmlns:p14="http://schemas.microsoft.com/office/powerpoint/2010/main" val="291246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4F1B-04AA-BC44-9B33-95CD4F270048}"/>
              </a:ext>
            </a:extLst>
          </p:cNvPr>
          <p:cNvSpPr>
            <a:spLocks noGrp="1"/>
          </p:cNvSpPr>
          <p:nvPr>
            <p:ph type="title"/>
          </p:nvPr>
        </p:nvSpPr>
        <p:spPr>
          <a:xfrm>
            <a:off x="234846" y="240223"/>
            <a:ext cx="11957154" cy="1325563"/>
          </a:xfrm>
        </p:spPr>
        <p:txBody>
          <a:bodyPr>
            <a:normAutofit fontScale="90000"/>
          </a:bodyPr>
          <a:lstStyle/>
          <a:p>
            <a:r>
              <a:rPr lang="en-US" dirty="0"/>
              <a:t>Implicit assumption: “latent” psychological opinions are continuous–often reported as ordinal numerical ratings.</a:t>
            </a:r>
          </a:p>
        </p:txBody>
      </p:sp>
      <p:grpSp>
        <p:nvGrpSpPr>
          <p:cNvPr id="29" name="Group 28">
            <a:extLst>
              <a:ext uri="{FF2B5EF4-FFF2-40B4-BE49-F238E27FC236}">
                <a16:creationId xmlns:a16="http://schemas.microsoft.com/office/drawing/2014/main" id="{0F7CA152-858C-9847-A9C0-4BB842B480DD}"/>
              </a:ext>
            </a:extLst>
          </p:cNvPr>
          <p:cNvGrpSpPr/>
          <p:nvPr/>
        </p:nvGrpSpPr>
        <p:grpSpPr>
          <a:xfrm>
            <a:off x="6550521" y="4470534"/>
            <a:ext cx="5128793" cy="1670959"/>
            <a:chOff x="3245052" y="4605444"/>
            <a:chExt cx="5557418" cy="1810605"/>
          </a:xfrm>
        </p:grpSpPr>
        <p:pic>
          <p:nvPicPr>
            <p:cNvPr id="3" name="Picture 2">
              <a:extLst>
                <a:ext uri="{FF2B5EF4-FFF2-40B4-BE49-F238E27FC236}">
                  <a16:creationId xmlns:a16="http://schemas.microsoft.com/office/drawing/2014/main" id="{918A8B49-5308-6045-BB14-D8E4436B3143}"/>
                </a:ext>
              </a:extLst>
            </p:cNvPr>
            <p:cNvPicPr>
              <a:picLocks noChangeAspect="1"/>
            </p:cNvPicPr>
            <p:nvPr/>
          </p:nvPicPr>
          <p:blipFill>
            <a:blip r:embed="rId2"/>
            <a:stretch>
              <a:fillRect/>
            </a:stretch>
          </p:blipFill>
          <p:spPr>
            <a:xfrm>
              <a:off x="6138902" y="4661625"/>
              <a:ext cx="2663568" cy="1754424"/>
            </a:xfrm>
            <a:prstGeom prst="rect">
              <a:avLst/>
            </a:prstGeom>
            <a:solidFill>
              <a:srgbClr val="DEDEDE">
                <a:alpha val="16863"/>
              </a:srgbClr>
            </a:solidFill>
          </p:spPr>
        </p:pic>
        <p:sp>
          <p:nvSpPr>
            <p:cNvPr id="4" name="Cloud Callout 3">
              <a:extLst>
                <a:ext uri="{FF2B5EF4-FFF2-40B4-BE49-F238E27FC236}">
                  <a16:creationId xmlns:a16="http://schemas.microsoft.com/office/drawing/2014/main" id="{7C55894F-B691-D140-9755-C2F344EF1DB7}"/>
                </a:ext>
              </a:extLst>
            </p:cNvPr>
            <p:cNvSpPr/>
            <p:nvPr/>
          </p:nvSpPr>
          <p:spPr>
            <a:xfrm>
              <a:off x="3245052" y="4605444"/>
              <a:ext cx="2585212" cy="1574796"/>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 disagree this much: </a:t>
              </a:r>
            </a:p>
            <a:p>
              <a:pPr algn="ctr"/>
              <a:r>
                <a:rPr lang="en-US" sz="2400" dirty="0">
                  <a:solidFill>
                    <a:schemeClr val="tx1"/>
                  </a:solidFill>
                </a:rPr>
                <a:t>-1.25</a:t>
              </a:r>
            </a:p>
          </p:txBody>
        </p:sp>
      </p:grpSp>
      <p:grpSp>
        <p:nvGrpSpPr>
          <p:cNvPr id="28" name="Group 27">
            <a:extLst>
              <a:ext uri="{FF2B5EF4-FFF2-40B4-BE49-F238E27FC236}">
                <a16:creationId xmlns:a16="http://schemas.microsoft.com/office/drawing/2014/main" id="{018A9A0F-2A78-094F-8EF7-9149118AF2D9}"/>
              </a:ext>
            </a:extLst>
          </p:cNvPr>
          <p:cNvGrpSpPr/>
          <p:nvPr/>
        </p:nvGrpSpPr>
        <p:grpSpPr>
          <a:xfrm>
            <a:off x="6537599" y="2073367"/>
            <a:ext cx="5128793" cy="1670959"/>
            <a:chOff x="3202150" y="2298217"/>
            <a:chExt cx="5557418" cy="1810605"/>
          </a:xfrm>
        </p:grpSpPr>
        <p:pic>
          <p:nvPicPr>
            <p:cNvPr id="5" name="Picture 4">
              <a:extLst>
                <a:ext uri="{FF2B5EF4-FFF2-40B4-BE49-F238E27FC236}">
                  <a16:creationId xmlns:a16="http://schemas.microsoft.com/office/drawing/2014/main" id="{B3BB5418-C694-754C-8179-E2BB859FD766}"/>
                </a:ext>
              </a:extLst>
            </p:cNvPr>
            <p:cNvPicPr>
              <a:picLocks noChangeAspect="1"/>
            </p:cNvPicPr>
            <p:nvPr/>
          </p:nvPicPr>
          <p:blipFill>
            <a:blip r:embed="rId2"/>
            <a:stretch>
              <a:fillRect/>
            </a:stretch>
          </p:blipFill>
          <p:spPr>
            <a:xfrm>
              <a:off x="6096000" y="2354398"/>
              <a:ext cx="2663568" cy="1754424"/>
            </a:xfrm>
            <a:prstGeom prst="rect">
              <a:avLst/>
            </a:prstGeom>
            <a:solidFill>
              <a:srgbClr val="DEDEDE">
                <a:alpha val="16863"/>
              </a:srgbClr>
            </a:solidFill>
          </p:spPr>
        </p:pic>
        <p:sp>
          <p:nvSpPr>
            <p:cNvPr id="6" name="Cloud Callout 5">
              <a:extLst>
                <a:ext uri="{FF2B5EF4-FFF2-40B4-BE49-F238E27FC236}">
                  <a16:creationId xmlns:a16="http://schemas.microsoft.com/office/drawing/2014/main" id="{0E258D72-265B-B141-BA49-8B0C11750B4A}"/>
                </a:ext>
              </a:extLst>
            </p:cNvPr>
            <p:cNvSpPr/>
            <p:nvPr/>
          </p:nvSpPr>
          <p:spPr>
            <a:xfrm>
              <a:off x="3202150" y="2298217"/>
              <a:ext cx="2585212" cy="1574796"/>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 agree this much: </a:t>
              </a:r>
            </a:p>
            <a:p>
              <a:pPr algn="ctr"/>
              <a:r>
                <a:rPr lang="en-US" sz="2400" dirty="0">
                  <a:solidFill>
                    <a:schemeClr val="tx1"/>
                  </a:solidFill>
                </a:rPr>
                <a:t>3.75</a:t>
              </a:r>
            </a:p>
          </p:txBody>
        </p:sp>
        <p:pic>
          <p:nvPicPr>
            <p:cNvPr id="27" name="Picture 26">
              <a:extLst>
                <a:ext uri="{FF2B5EF4-FFF2-40B4-BE49-F238E27FC236}">
                  <a16:creationId xmlns:a16="http://schemas.microsoft.com/office/drawing/2014/main" id="{431197E7-F3F4-A74F-AD89-2DAA4947E017}"/>
                </a:ext>
              </a:extLst>
            </p:cNvPr>
            <p:cNvPicPr>
              <a:picLocks noChangeAspect="1"/>
            </p:cNvPicPr>
            <p:nvPr/>
          </p:nvPicPr>
          <p:blipFill>
            <a:blip r:embed="rId3"/>
            <a:stretch>
              <a:fillRect/>
            </a:stretch>
          </p:blipFill>
          <p:spPr>
            <a:xfrm>
              <a:off x="7126128" y="2298217"/>
              <a:ext cx="1633440" cy="1791187"/>
            </a:xfrm>
            <a:prstGeom prst="rect">
              <a:avLst/>
            </a:prstGeom>
          </p:spPr>
        </p:pic>
      </p:grpSp>
      <p:pic>
        <p:nvPicPr>
          <p:cNvPr id="10" name="Picture 9">
            <a:extLst>
              <a:ext uri="{FF2B5EF4-FFF2-40B4-BE49-F238E27FC236}">
                <a16:creationId xmlns:a16="http://schemas.microsoft.com/office/drawing/2014/main" id="{CE67AC40-460C-074D-AE19-6449C6069665}"/>
              </a:ext>
            </a:extLst>
          </p:cNvPr>
          <p:cNvPicPr>
            <a:picLocks noChangeAspect="1"/>
          </p:cNvPicPr>
          <p:nvPr/>
        </p:nvPicPr>
        <p:blipFill rotWithShape="1">
          <a:blip r:embed="rId4"/>
          <a:srcRect b="33743"/>
          <a:stretch/>
        </p:blipFill>
        <p:spPr>
          <a:xfrm>
            <a:off x="330380" y="2204377"/>
            <a:ext cx="5620044" cy="1136489"/>
          </a:xfrm>
          <a:prstGeom prst="rect">
            <a:avLst/>
          </a:prstGeom>
          <a:ln>
            <a:solidFill>
              <a:schemeClr val="tx1"/>
            </a:solidFill>
          </a:ln>
        </p:spPr>
      </p:pic>
      <p:sp>
        <p:nvSpPr>
          <p:cNvPr id="7" name="TextBox 6">
            <a:extLst>
              <a:ext uri="{FF2B5EF4-FFF2-40B4-BE49-F238E27FC236}">
                <a16:creationId xmlns:a16="http://schemas.microsoft.com/office/drawing/2014/main" id="{16F2C91B-F664-874C-9DB0-38F263AB2E8D}"/>
              </a:ext>
            </a:extLst>
          </p:cNvPr>
          <p:cNvSpPr txBox="1"/>
          <p:nvPr/>
        </p:nvSpPr>
        <p:spPr>
          <a:xfrm>
            <a:off x="0" y="6119336"/>
            <a:ext cx="5950424" cy="738664"/>
          </a:xfrm>
          <a:prstGeom prst="rect">
            <a:avLst/>
          </a:prstGeom>
          <a:noFill/>
        </p:spPr>
        <p:txBody>
          <a:bodyPr wrap="square" rtlCol="0">
            <a:spAutoFit/>
          </a:bodyPr>
          <a:lstStyle/>
          <a:p>
            <a:r>
              <a:rPr lang="en-US" sz="1400" dirty="0"/>
              <a:t>Mason, L. (2015). “I disrespectfully agree”: The differential effects of partisan 	sorting on social and issue polarization. </a:t>
            </a:r>
            <a:r>
              <a:rPr lang="en-US" sz="1400" i="1" dirty="0"/>
              <a:t>American Journal of Political 	Science</a:t>
            </a:r>
            <a:r>
              <a:rPr lang="en-US" sz="1400" dirty="0"/>
              <a:t>, </a:t>
            </a:r>
            <a:r>
              <a:rPr lang="en-US" sz="1400" i="1" dirty="0"/>
              <a:t>59</a:t>
            </a:r>
            <a:r>
              <a:rPr lang="en-US" sz="1400" dirty="0"/>
              <a:t>(1), 128–145. https://</a:t>
            </a:r>
            <a:r>
              <a:rPr lang="en-US" sz="1400" dirty="0" err="1"/>
              <a:t>doi.org</a:t>
            </a:r>
            <a:r>
              <a:rPr lang="en-US" sz="1400" dirty="0"/>
              <a:t>/10.1111/ajps.12089</a:t>
            </a:r>
          </a:p>
        </p:txBody>
      </p:sp>
      <p:pic>
        <p:nvPicPr>
          <p:cNvPr id="14" name="Picture 13">
            <a:extLst>
              <a:ext uri="{FF2B5EF4-FFF2-40B4-BE49-F238E27FC236}">
                <a16:creationId xmlns:a16="http://schemas.microsoft.com/office/drawing/2014/main" id="{D3BEB00C-BB81-F249-AA67-6E2DC7CBC546}"/>
              </a:ext>
            </a:extLst>
          </p:cNvPr>
          <p:cNvPicPr>
            <a:picLocks noChangeAspect="1"/>
          </p:cNvPicPr>
          <p:nvPr/>
        </p:nvPicPr>
        <p:blipFill>
          <a:blip r:embed="rId5"/>
          <a:stretch>
            <a:fillRect/>
          </a:stretch>
        </p:blipFill>
        <p:spPr>
          <a:xfrm>
            <a:off x="909887" y="3726406"/>
            <a:ext cx="4694721" cy="1231133"/>
          </a:xfrm>
          <a:prstGeom prst="rect">
            <a:avLst/>
          </a:prstGeom>
          <a:ln>
            <a:solidFill>
              <a:schemeClr val="tx1"/>
            </a:solidFill>
          </a:ln>
        </p:spPr>
      </p:pic>
      <p:sp>
        <p:nvSpPr>
          <p:cNvPr id="15" name="TextBox 14">
            <a:extLst>
              <a:ext uri="{FF2B5EF4-FFF2-40B4-BE49-F238E27FC236}">
                <a16:creationId xmlns:a16="http://schemas.microsoft.com/office/drawing/2014/main" id="{CA877E0D-0E0E-BD4B-8685-C93951456645}"/>
              </a:ext>
            </a:extLst>
          </p:cNvPr>
          <p:cNvSpPr txBox="1"/>
          <p:nvPr/>
        </p:nvSpPr>
        <p:spPr>
          <a:xfrm>
            <a:off x="929412" y="5448637"/>
            <a:ext cx="725648" cy="307777"/>
          </a:xfrm>
          <a:prstGeom prst="rect">
            <a:avLst/>
          </a:prstGeom>
          <a:noFill/>
        </p:spPr>
        <p:txBody>
          <a:bodyPr wrap="none" rtlCol="0">
            <a:spAutoFit/>
          </a:bodyPr>
          <a:lstStyle/>
          <a:p>
            <a:r>
              <a:rPr lang="en-US" sz="1400" dirty="0"/>
              <a:t>(p. 132)</a:t>
            </a:r>
          </a:p>
        </p:txBody>
      </p:sp>
      <p:sp>
        <p:nvSpPr>
          <p:cNvPr id="16" name="TextBox 15">
            <a:extLst>
              <a:ext uri="{FF2B5EF4-FFF2-40B4-BE49-F238E27FC236}">
                <a16:creationId xmlns:a16="http://schemas.microsoft.com/office/drawing/2014/main" id="{C327AE29-EAC2-564D-A522-81D0BC7012DD}"/>
              </a:ext>
            </a:extLst>
          </p:cNvPr>
          <p:cNvSpPr txBox="1"/>
          <p:nvPr/>
        </p:nvSpPr>
        <p:spPr>
          <a:xfrm>
            <a:off x="948417" y="5092679"/>
            <a:ext cx="3966727" cy="369332"/>
          </a:xfrm>
          <a:prstGeom prst="rect">
            <a:avLst/>
          </a:prstGeom>
          <a:noFill/>
        </p:spPr>
        <p:txBody>
          <a:bodyPr wrap="none" rtlCol="0">
            <a:spAutoFit/>
          </a:bodyPr>
          <a:lstStyle/>
          <a:p>
            <a:r>
              <a:rPr lang="en-US" i="1" dirty="0"/>
              <a:t>ANES = American National Election Studies</a:t>
            </a:r>
          </a:p>
        </p:txBody>
      </p:sp>
    </p:spTree>
    <p:extLst>
      <p:ext uri="{BB962C8B-B14F-4D97-AF65-F5344CB8AC3E}">
        <p14:creationId xmlns:p14="http://schemas.microsoft.com/office/powerpoint/2010/main" val="4113721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2192000" cy="779489"/>
          </a:xfrm>
        </p:spPr>
        <p:txBody>
          <a:bodyPr>
            <a:normAutofit/>
          </a:bodyPr>
          <a:lstStyle/>
          <a:p>
            <a:pPr algn="ctr"/>
            <a:r>
              <a:rPr lang="en-US" sz="4000" dirty="0"/>
              <a:t>Is polarization inevitable given initial conditions?</a:t>
            </a:r>
          </a:p>
        </p:txBody>
      </p:sp>
      <p:sp>
        <p:nvSpPr>
          <p:cNvPr id="8" name="TextBox 7">
            <a:extLst>
              <a:ext uri="{FF2B5EF4-FFF2-40B4-BE49-F238E27FC236}">
                <a16:creationId xmlns:a16="http://schemas.microsoft.com/office/drawing/2014/main" id="{3502E792-FFC7-1846-8981-CE6101D710EE}"/>
              </a:ext>
            </a:extLst>
          </p:cNvPr>
          <p:cNvSpPr txBox="1"/>
          <p:nvPr/>
        </p:nvSpPr>
        <p:spPr>
          <a:xfrm>
            <a:off x="1713361" y="1708542"/>
            <a:ext cx="2812886" cy="523220"/>
          </a:xfrm>
          <a:prstGeom prst="rect">
            <a:avLst/>
          </a:prstGeom>
          <a:noFill/>
        </p:spPr>
        <p:txBody>
          <a:bodyPr wrap="none" rtlCol="0">
            <a:spAutoFit/>
          </a:bodyPr>
          <a:lstStyle/>
          <a:p>
            <a:r>
              <a:rPr lang="en-US" sz="2800" dirty="0"/>
              <a:t>3. Random chance</a:t>
            </a:r>
          </a:p>
        </p:txBody>
      </p:sp>
      <p:grpSp>
        <p:nvGrpSpPr>
          <p:cNvPr id="4" name="Group 3">
            <a:extLst>
              <a:ext uri="{FF2B5EF4-FFF2-40B4-BE49-F238E27FC236}">
                <a16:creationId xmlns:a16="http://schemas.microsoft.com/office/drawing/2014/main" id="{7D8CF048-CC00-E34E-A45A-CE1BC633A190}"/>
              </a:ext>
            </a:extLst>
          </p:cNvPr>
          <p:cNvGrpSpPr/>
          <p:nvPr/>
        </p:nvGrpSpPr>
        <p:grpSpPr>
          <a:xfrm>
            <a:off x="2143594" y="2562813"/>
            <a:ext cx="8704288" cy="4313667"/>
            <a:chOff x="318034" y="3723465"/>
            <a:chExt cx="5062882" cy="2509061"/>
          </a:xfrm>
        </p:grpSpPr>
        <p:pic>
          <p:nvPicPr>
            <p:cNvPr id="2050" name="Picture 2">
              <a:extLst>
                <a:ext uri="{FF2B5EF4-FFF2-40B4-BE49-F238E27FC236}">
                  <a16:creationId xmlns:a16="http://schemas.microsoft.com/office/drawing/2014/main" id="{94F874C9-F455-E848-A6BB-BEF1022E5D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77"/>
            <a:stretch/>
          </p:blipFill>
          <p:spPr bwMode="auto">
            <a:xfrm>
              <a:off x="318034" y="3723465"/>
              <a:ext cx="2253716" cy="25090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rdon Research Conferences">
              <a:extLst>
                <a:ext uri="{FF2B5EF4-FFF2-40B4-BE49-F238E27FC236}">
                  <a16:creationId xmlns:a16="http://schemas.microsoft.com/office/drawing/2014/main" id="{3DE3D857-AF20-9642-8160-ABB4042F87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30"/>
            <a:stretch/>
          </p:blipFill>
          <p:spPr bwMode="auto">
            <a:xfrm>
              <a:off x="2571750" y="3723465"/>
              <a:ext cx="2809166" cy="2509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1EE924-613D-F04E-86A6-649686CBD349}"/>
                </a:ext>
              </a:extLst>
            </p:cNvPr>
            <p:cNvPicPr>
              <a:picLocks noChangeAspect="1"/>
            </p:cNvPicPr>
            <p:nvPr/>
          </p:nvPicPr>
          <p:blipFill>
            <a:blip r:embed="rId5"/>
            <a:stretch>
              <a:fillRect/>
            </a:stretch>
          </p:blipFill>
          <p:spPr>
            <a:xfrm>
              <a:off x="1869942" y="4349703"/>
              <a:ext cx="1247230" cy="1247230"/>
            </a:xfrm>
            <a:prstGeom prst="rect">
              <a:avLst/>
            </a:prstGeom>
          </p:spPr>
        </p:pic>
      </p:grpSp>
      <p:sp>
        <p:nvSpPr>
          <p:cNvPr id="19" name="Title 1">
            <a:extLst>
              <a:ext uri="{FF2B5EF4-FFF2-40B4-BE49-F238E27FC236}">
                <a16:creationId xmlns:a16="http://schemas.microsoft.com/office/drawing/2014/main" id="{E0A1504F-4195-E242-B43A-B804ED87E412}"/>
              </a:ext>
            </a:extLst>
          </p:cNvPr>
          <p:cNvSpPr txBox="1">
            <a:spLocks/>
          </p:cNvSpPr>
          <p:nvPr/>
        </p:nvSpPr>
        <p:spPr>
          <a:xfrm>
            <a:off x="0" y="854271"/>
            <a:ext cx="12192000" cy="170854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What other social factors may affect polarization?</a:t>
            </a:r>
          </a:p>
        </p:txBody>
      </p:sp>
    </p:spTree>
    <p:extLst>
      <p:ext uri="{BB962C8B-B14F-4D97-AF65-F5344CB8AC3E}">
        <p14:creationId xmlns:p14="http://schemas.microsoft.com/office/powerpoint/2010/main" val="175632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2192000" cy="779489"/>
          </a:xfrm>
        </p:spPr>
        <p:txBody>
          <a:bodyPr>
            <a:normAutofit/>
          </a:bodyPr>
          <a:lstStyle/>
          <a:p>
            <a:pPr algn="ctr"/>
            <a:r>
              <a:rPr lang="en-US" sz="4000" dirty="0"/>
              <a:t>Is polarization inevitable given initial conditions?</a:t>
            </a:r>
          </a:p>
        </p:txBody>
      </p:sp>
      <p:sp>
        <p:nvSpPr>
          <p:cNvPr id="8" name="TextBox 7">
            <a:extLst>
              <a:ext uri="{FF2B5EF4-FFF2-40B4-BE49-F238E27FC236}">
                <a16:creationId xmlns:a16="http://schemas.microsoft.com/office/drawing/2014/main" id="{3502E792-FFC7-1846-8981-CE6101D710EE}"/>
              </a:ext>
            </a:extLst>
          </p:cNvPr>
          <p:cNvSpPr txBox="1"/>
          <p:nvPr/>
        </p:nvSpPr>
        <p:spPr>
          <a:xfrm>
            <a:off x="1822543" y="2039593"/>
            <a:ext cx="2933945" cy="523220"/>
          </a:xfrm>
          <a:prstGeom prst="rect">
            <a:avLst/>
          </a:prstGeom>
          <a:noFill/>
        </p:spPr>
        <p:txBody>
          <a:bodyPr wrap="none" rtlCol="0">
            <a:spAutoFit/>
          </a:bodyPr>
          <a:lstStyle/>
          <a:p>
            <a:r>
              <a:rPr lang="en-US" sz="2800" dirty="0"/>
              <a:t>4. Initial extremism</a:t>
            </a:r>
          </a:p>
        </p:txBody>
      </p:sp>
      <p:sp>
        <p:nvSpPr>
          <p:cNvPr id="19" name="Title 1">
            <a:extLst>
              <a:ext uri="{FF2B5EF4-FFF2-40B4-BE49-F238E27FC236}">
                <a16:creationId xmlns:a16="http://schemas.microsoft.com/office/drawing/2014/main" id="{E0A1504F-4195-E242-B43A-B804ED87E412}"/>
              </a:ext>
            </a:extLst>
          </p:cNvPr>
          <p:cNvSpPr txBox="1">
            <a:spLocks/>
          </p:cNvSpPr>
          <p:nvPr/>
        </p:nvSpPr>
        <p:spPr>
          <a:xfrm>
            <a:off x="0" y="854271"/>
            <a:ext cx="12192000" cy="170854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What other social factors may affect polarization?</a:t>
            </a:r>
          </a:p>
        </p:txBody>
      </p:sp>
      <p:pic>
        <p:nvPicPr>
          <p:cNvPr id="9" name="Picture 2">
            <a:extLst>
              <a:ext uri="{FF2B5EF4-FFF2-40B4-BE49-F238E27FC236}">
                <a16:creationId xmlns:a16="http://schemas.microsoft.com/office/drawing/2014/main" id="{EE8A1D21-E27E-8D47-8721-D72D1DDFB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471" y="3152133"/>
            <a:ext cx="4284088" cy="2851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n explosion caused by a police munition is seen in front of the Capitol while supporters of Donald Trump storm the building.">
            <a:extLst>
              <a:ext uri="{FF2B5EF4-FFF2-40B4-BE49-F238E27FC236}">
                <a16:creationId xmlns:a16="http://schemas.microsoft.com/office/drawing/2014/main" id="{28607F8B-8404-DD48-A9D2-726289037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091" y="3152134"/>
            <a:ext cx="4752658" cy="2851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811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2192000" cy="779489"/>
          </a:xfrm>
        </p:spPr>
        <p:txBody>
          <a:bodyPr>
            <a:normAutofit/>
          </a:bodyPr>
          <a:lstStyle/>
          <a:p>
            <a:pPr algn="ctr"/>
            <a:r>
              <a:rPr lang="en-US" sz="4000" dirty="0"/>
              <a:t>Is polarization inevitable given initial conditions?</a:t>
            </a:r>
          </a:p>
        </p:txBody>
      </p:sp>
      <p:sp>
        <p:nvSpPr>
          <p:cNvPr id="8" name="TextBox 7">
            <a:extLst>
              <a:ext uri="{FF2B5EF4-FFF2-40B4-BE49-F238E27FC236}">
                <a16:creationId xmlns:a16="http://schemas.microsoft.com/office/drawing/2014/main" id="{3502E792-FFC7-1846-8981-CE6101D710EE}"/>
              </a:ext>
            </a:extLst>
          </p:cNvPr>
          <p:cNvSpPr txBox="1"/>
          <p:nvPr/>
        </p:nvSpPr>
        <p:spPr>
          <a:xfrm>
            <a:off x="1767953" y="1964643"/>
            <a:ext cx="3702232" cy="523220"/>
          </a:xfrm>
          <a:prstGeom prst="rect">
            <a:avLst/>
          </a:prstGeom>
          <a:noFill/>
        </p:spPr>
        <p:txBody>
          <a:bodyPr wrap="none" rtlCol="0">
            <a:spAutoFit/>
          </a:bodyPr>
          <a:lstStyle/>
          <a:p>
            <a:r>
              <a:rPr lang="en-US" sz="2800" dirty="0"/>
              <a:t>5. Communication noise</a:t>
            </a:r>
          </a:p>
        </p:txBody>
      </p:sp>
      <p:sp>
        <p:nvSpPr>
          <p:cNvPr id="19" name="Title 1">
            <a:extLst>
              <a:ext uri="{FF2B5EF4-FFF2-40B4-BE49-F238E27FC236}">
                <a16:creationId xmlns:a16="http://schemas.microsoft.com/office/drawing/2014/main" id="{E0A1504F-4195-E242-B43A-B804ED87E412}"/>
              </a:ext>
            </a:extLst>
          </p:cNvPr>
          <p:cNvSpPr txBox="1">
            <a:spLocks/>
          </p:cNvSpPr>
          <p:nvPr/>
        </p:nvSpPr>
        <p:spPr>
          <a:xfrm>
            <a:off x="0" y="854271"/>
            <a:ext cx="12192000" cy="170854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What other social factors may affect polarization?</a:t>
            </a:r>
          </a:p>
        </p:txBody>
      </p:sp>
      <p:pic>
        <p:nvPicPr>
          <p:cNvPr id="6" name="Picture 5">
            <a:extLst>
              <a:ext uri="{FF2B5EF4-FFF2-40B4-BE49-F238E27FC236}">
                <a16:creationId xmlns:a16="http://schemas.microsoft.com/office/drawing/2014/main" id="{AFFB6E9B-305D-234B-964E-F1B83C2A5338}"/>
              </a:ext>
            </a:extLst>
          </p:cNvPr>
          <p:cNvPicPr>
            <a:picLocks noChangeAspect="1"/>
          </p:cNvPicPr>
          <p:nvPr/>
        </p:nvPicPr>
        <p:blipFill>
          <a:blip r:embed="rId3"/>
          <a:stretch>
            <a:fillRect/>
          </a:stretch>
        </p:blipFill>
        <p:spPr>
          <a:xfrm>
            <a:off x="1050304" y="2936133"/>
            <a:ext cx="4738538" cy="3613135"/>
          </a:xfrm>
          <a:prstGeom prst="rect">
            <a:avLst/>
          </a:prstGeom>
        </p:spPr>
      </p:pic>
      <p:pic>
        <p:nvPicPr>
          <p:cNvPr id="9" name="Picture 8">
            <a:extLst>
              <a:ext uri="{FF2B5EF4-FFF2-40B4-BE49-F238E27FC236}">
                <a16:creationId xmlns:a16="http://schemas.microsoft.com/office/drawing/2014/main" id="{181636E8-83DC-D841-8636-0990636E8AC3}"/>
              </a:ext>
            </a:extLst>
          </p:cNvPr>
          <p:cNvPicPr>
            <a:picLocks noChangeAspect="1"/>
          </p:cNvPicPr>
          <p:nvPr/>
        </p:nvPicPr>
        <p:blipFill>
          <a:blip r:embed="rId4"/>
          <a:stretch>
            <a:fillRect/>
          </a:stretch>
        </p:blipFill>
        <p:spPr>
          <a:xfrm>
            <a:off x="6403159" y="2936133"/>
            <a:ext cx="4738537" cy="3613134"/>
          </a:xfrm>
          <a:prstGeom prst="rect">
            <a:avLst/>
          </a:prstGeom>
        </p:spPr>
      </p:pic>
    </p:spTree>
    <p:extLst>
      <p:ext uri="{BB962C8B-B14F-4D97-AF65-F5344CB8AC3E}">
        <p14:creationId xmlns:p14="http://schemas.microsoft.com/office/powerpoint/2010/main" val="39613088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0"/>
            <a:ext cx="12192000" cy="1325563"/>
          </a:xfrm>
        </p:spPr>
        <p:txBody>
          <a:bodyPr>
            <a:normAutofit/>
          </a:bodyPr>
          <a:lstStyle/>
          <a:p>
            <a:pPr algn="ctr"/>
            <a:r>
              <a:rPr lang="en-US" sz="4000" dirty="0"/>
              <a:t>Random chance makes polarization difficult to predict.</a:t>
            </a:r>
          </a:p>
        </p:txBody>
      </p:sp>
      <p:sp>
        <p:nvSpPr>
          <p:cNvPr id="3" name="TextBox 2">
            <a:extLst>
              <a:ext uri="{FF2B5EF4-FFF2-40B4-BE49-F238E27FC236}">
                <a16:creationId xmlns:a16="http://schemas.microsoft.com/office/drawing/2014/main" id="{5179ABBA-D1B6-894E-9AD1-0747736DF6F7}"/>
              </a:ext>
            </a:extLst>
          </p:cNvPr>
          <p:cNvSpPr txBox="1"/>
          <p:nvPr/>
        </p:nvSpPr>
        <p:spPr>
          <a:xfrm>
            <a:off x="2470509" y="1834140"/>
            <a:ext cx="8604293" cy="3539430"/>
          </a:xfrm>
          <a:prstGeom prst="rect">
            <a:avLst/>
          </a:prstGeom>
          <a:noFill/>
        </p:spPr>
        <p:txBody>
          <a:bodyPr wrap="square" rtlCol="0">
            <a:spAutoFit/>
          </a:bodyPr>
          <a:lstStyle/>
          <a:p>
            <a:r>
              <a:rPr lang="en-US" sz="2800" dirty="0"/>
              <a:t>Computational experimental procedure:</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 simulated 100 model runs of social interaction processes all with the same initial opinions and social network.</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The only thing that varied was the order in which agents interacted with one another. </a:t>
            </a:r>
          </a:p>
        </p:txBody>
      </p:sp>
    </p:spTree>
    <p:extLst>
      <p:ext uri="{BB962C8B-B14F-4D97-AF65-F5344CB8AC3E}">
        <p14:creationId xmlns:p14="http://schemas.microsoft.com/office/powerpoint/2010/main" val="398797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3405DF-BD66-5F48-8ED8-CF5BD684353C}"/>
              </a:ext>
            </a:extLst>
          </p:cNvPr>
          <p:cNvPicPr>
            <a:picLocks noChangeAspect="1"/>
          </p:cNvPicPr>
          <p:nvPr/>
        </p:nvPicPr>
        <p:blipFill>
          <a:blip r:embed="rId3"/>
          <a:srcRect/>
          <a:stretch/>
        </p:blipFill>
        <p:spPr>
          <a:xfrm>
            <a:off x="2296027" y="917341"/>
            <a:ext cx="7599946" cy="4942370"/>
          </a:xfrm>
          <a:prstGeom prst="rect">
            <a:avLst/>
          </a:prstGeom>
        </p:spPr>
      </p:pic>
      <p:sp>
        <p:nvSpPr>
          <p:cNvPr id="3" name="TextBox 2">
            <a:extLst>
              <a:ext uri="{FF2B5EF4-FFF2-40B4-BE49-F238E27FC236}">
                <a16:creationId xmlns:a16="http://schemas.microsoft.com/office/drawing/2014/main" id="{5179ABBA-D1B6-894E-9AD1-0747736DF6F7}"/>
              </a:ext>
            </a:extLst>
          </p:cNvPr>
          <p:cNvSpPr txBox="1"/>
          <p:nvPr/>
        </p:nvSpPr>
        <p:spPr>
          <a:xfrm>
            <a:off x="2124667" y="5940659"/>
            <a:ext cx="9444893"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t>Each “whisker” along the x-axis indicates the polarization in a single outcome. </a:t>
            </a:r>
          </a:p>
          <a:p>
            <a:pPr marL="285750" indent="-285750">
              <a:buFont typeface="Arial" panose="020B0604020202020204" pitchFamily="34" charset="0"/>
              <a:buChar char="•"/>
            </a:pPr>
            <a:r>
              <a:rPr lang="en-US" sz="2000" dirty="0"/>
              <a:t>Solid lines are estimations of the probability density function of polarization outcomes.</a:t>
            </a:r>
          </a:p>
        </p:txBody>
      </p:sp>
      <p:sp>
        <p:nvSpPr>
          <p:cNvPr id="7" name="Title 1">
            <a:extLst>
              <a:ext uri="{FF2B5EF4-FFF2-40B4-BE49-F238E27FC236}">
                <a16:creationId xmlns:a16="http://schemas.microsoft.com/office/drawing/2014/main" id="{845CB881-730B-2D46-A92F-5557657B1025}"/>
              </a:ext>
            </a:extLst>
          </p:cNvPr>
          <p:cNvSpPr>
            <a:spLocks noGrp="1"/>
          </p:cNvSpPr>
          <p:nvPr>
            <p:ph type="title"/>
          </p:nvPr>
        </p:nvSpPr>
        <p:spPr>
          <a:xfrm>
            <a:off x="0" y="0"/>
            <a:ext cx="12192000" cy="1325563"/>
          </a:xfrm>
        </p:spPr>
        <p:txBody>
          <a:bodyPr>
            <a:normAutofit/>
          </a:bodyPr>
          <a:lstStyle/>
          <a:p>
            <a:pPr algn="ctr"/>
            <a:r>
              <a:rPr lang="en-US" sz="4000" dirty="0"/>
              <a:t>Random chance makes polarization difficult to predict.</a:t>
            </a:r>
          </a:p>
        </p:txBody>
      </p:sp>
    </p:spTree>
    <p:extLst>
      <p:ext uri="{BB962C8B-B14F-4D97-AF65-F5344CB8AC3E}">
        <p14:creationId xmlns:p14="http://schemas.microsoft.com/office/powerpoint/2010/main" val="41380546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0"/>
            <a:ext cx="12192000" cy="1325563"/>
          </a:xfrm>
        </p:spPr>
        <p:txBody>
          <a:bodyPr/>
          <a:lstStyle/>
          <a:p>
            <a:pPr algn="ctr"/>
            <a:r>
              <a:rPr lang="en-US" dirty="0"/>
              <a:t>Limiting extremism often reduces polarization.</a:t>
            </a:r>
          </a:p>
        </p:txBody>
      </p:sp>
      <p:pic>
        <p:nvPicPr>
          <p:cNvPr id="16" name="Picture 15">
            <a:extLst>
              <a:ext uri="{FF2B5EF4-FFF2-40B4-BE49-F238E27FC236}">
                <a16:creationId xmlns:a16="http://schemas.microsoft.com/office/drawing/2014/main" id="{2AC851B4-6B52-4C45-AA27-B940126B7FD3}"/>
              </a:ext>
            </a:extLst>
          </p:cNvPr>
          <p:cNvPicPr>
            <a:picLocks noChangeAspect="1"/>
          </p:cNvPicPr>
          <p:nvPr/>
        </p:nvPicPr>
        <p:blipFill>
          <a:blip r:embed="rId2"/>
          <a:stretch>
            <a:fillRect/>
          </a:stretch>
        </p:blipFill>
        <p:spPr>
          <a:xfrm>
            <a:off x="3034393" y="933677"/>
            <a:ext cx="7007678" cy="5614916"/>
          </a:xfrm>
          <a:prstGeom prst="rect">
            <a:avLst/>
          </a:prstGeom>
        </p:spPr>
      </p:pic>
    </p:spTree>
    <p:extLst>
      <p:ext uri="{BB962C8B-B14F-4D97-AF65-F5344CB8AC3E}">
        <p14:creationId xmlns:p14="http://schemas.microsoft.com/office/powerpoint/2010/main" val="1375063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0"/>
            <a:ext cx="12192000" cy="1325563"/>
          </a:xfrm>
        </p:spPr>
        <p:txBody>
          <a:bodyPr/>
          <a:lstStyle/>
          <a:p>
            <a:pPr algn="ctr"/>
            <a:r>
              <a:rPr lang="en-US" dirty="0"/>
              <a:t>Limiting extremism often reduces polarization.</a:t>
            </a:r>
          </a:p>
        </p:txBody>
      </p:sp>
      <p:pic>
        <p:nvPicPr>
          <p:cNvPr id="14" name="Picture 13">
            <a:extLst>
              <a:ext uri="{FF2B5EF4-FFF2-40B4-BE49-F238E27FC236}">
                <a16:creationId xmlns:a16="http://schemas.microsoft.com/office/drawing/2014/main" id="{203405DF-BD66-5F48-8ED8-CF5BD684353C}"/>
              </a:ext>
            </a:extLst>
          </p:cNvPr>
          <p:cNvPicPr>
            <a:picLocks noChangeAspect="1"/>
          </p:cNvPicPr>
          <p:nvPr/>
        </p:nvPicPr>
        <p:blipFill>
          <a:blip r:embed="rId2"/>
          <a:stretch>
            <a:fillRect/>
          </a:stretch>
        </p:blipFill>
        <p:spPr>
          <a:xfrm>
            <a:off x="2258785" y="1325563"/>
            <a:ext cx="7674429" cy="4942370"/>
          </a:xfrm>
          <a:prstGeom prst="rect">
            <a:avLst/>
          </a:prstGeom>
        </p:spPr>
      </p:pic>
    </p:spTree>
    <p:extLst>
      <p:ext uri="{BB962C8B-B14F-4D97-AF65-F5344CB8AC3E}">
        <p14:creationId xmlns:p14="http://schemas.microsoft.com/office/powerpoint/2010/main" val="35938937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0"/>
            <a:ext cx="12192000" cy="1325563"/>
          </a:xfrm>
        </p:spPr>
        <p:txBody>
          <a:bodyPr/>
          <a:lstStyle/>
          <a:p>
            <a:pPr algn="ctr"/>
            <a:r>
              <a:rPr lang="en-US" dirty="0"/>
              <a:t>Communication noise often leads to polarization.</a:t>
            </a:r>
          </a:p>
        </p:txBody>
      </p:sp>
      <p:pic>
        <p:nvPicPr>
          <p:cNvPr id="4" name="Picture 3">
            <a:extLst>
              <a:ext uri="{FF2B5EF4-FFF2-40B4-BE49-F238E27FC236}">
                <a16:creationId xmlns:a16="http://schemas.microsoft.com/office/drawing/2014/main" id="{9EE78156-D2B9-514A-8AF4-A7F2439F2358}"/>
              </a:ext>
            </a:extLst>
          </p:cNvPr>
          <p:cNvPicPr>
            <a:picLocks noChangeAspect="1"/>
          </p:cNvPicPr>
          <p:nvPr/>
        </p:nvPicPr>
        <p:blipFill>
          <a:blip r:embed="rId2"/>
          <a:stretch>
            <a:fillRect/>
          </a:stretch>
        </p:blipFill>
        <p:spPr>
          <a:xfrm>
            <a:off x="1672772" y="3823820"/>
            <a:ext cx="9499600" cy="2540000"/>
          </a:xfrm>
          <a:prstGeom prst="rect">
            <a:avLst/>
          </a:prstGeom>
        </p:spPr>
      </p:pic>
      <p:sp>
        <p:nvSpPr>
          <p:cNvPr id="5" name="TextBox 4">
            <a:extLst>
              <a:ext uri="{FF2B5EF4-FFF2-40B4-BE49-F238E27FC236}">
                <a16:creationId xmlns:a16="http://schemas.microsoft.com/office/drawing/2014/main" id="{3D007D4C-53EC-0145-AFAF-28887A6DBDC0}"/>
              </a:ext>
            </a:extLst>
          </p:cNvPr>
          <p:cNvSpPr txBox="1"/>
          <p:nvPr/>
        </p:nvSpPr>
        <p:spPr>
          <a:xfrm>
            <a:off x="3139558" y="1649185"/>
            <a:ext cx="6566028" cy="1384995"/>
          </a:xfrm>
          <a:prstGeom prst="rect">
            <a:avLst/>
          </a:prstGeom>
          <a:noFill/>
        </p:spPr>
        <p:txBody>
          <a:bodyPr wrap="none" rtlCol="0">
            <a:spAutoFit/>
          </a:bodyPr>
          <a:lstStyle/>
          <a:p>
            <a:r>
              <a:rPr lang="en-US" sz="2800" b="1" dirty="0"/>
              <a:t>Sketch:</a:t>
            </a:r>
          </a:p>
          <a:p>
            <a:r>
              <a:rPr lang="en-US" sz="2800" dirty="0"/>
              <a:t>You say: “I only like to eat tacos sometimes”</a:t>
            </a:r>
          </a:p>
          <a:p>
            <a:r>
              <a:rPr lang="en-US" sz="2800" dirty="0"/>
              <a:t>I hear: “I only like to eat tacos”</a:t>
            </a:r>
          </a:p>
        </p:txBody>
      </p:sp>
    </p:spTree>
    <p:extLst>
      <p:ext uri="{BB962C8B-B14F-4D97-AF65-F5344CB8AC3E}">
        <p14:creationId xmlns:p14="http://schemas.microsoft.com/office/powerpoint/2010/main" val="374295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0"/>
            <a:ext cx="12192000" cy="1325563"/>
          </a:xfrm>
        </p:spPr>
        <p:txBody>
          <a:bodyPr/>
          <a:lstStyle/>
          <a:p>
            <a:pPr algn="ctr"/>
            <a:r>
              <a:rPr lang="en-US" dirty="0"/>
              <a:t>Communication noise often leads to polarization.</a:t>
            </a:r>
          </a:p>
        </p:txBody>
      </p:sp>
      <p:pic>
        <p:nvPicPr>
          <p:cNvPr id="6" name="Picture 5">
            <a:extLst>
              <a:ext uri="{FF2B5EF4-FFF2-40B4-BE49-F238E27FC236}">
                <a16:creationId xmlns:a16="http://schemas.microsoft.com/office/drawing/2014/main" id="{A021D422-F5AE-314B-BD5F-0EBDBEC0E6FE}"/>
              </a:ext>
            </a:extLst>
          </p:cNvPr>
          <p:cNvPicPr>
            <a:picLocks noChangeAspect="1"/>
          </p:cNvPicPr>
          <p:nvPr/>
        </p:nvPicPr>
        <p:blipFill>
          <a:blip r:embed="rId2"/>
          <a:stretch>
            <a:fillRect/>
          </a:stretch>
        </p:blipFill>
        <p:spPr>
          <a:xfrm>
            <a:off x="2247265" y="968374"/>
            <a:ext cx="7697470" cy="5489575"/>
          </a:xfrm>
          <a:prstGeom prst="rect">
            <a:avLst/>
          </a:prstGeom>
        </p:spPr>
      </p:pic>
    </p:spTree>
    <p:extLst>
      <p:ext uri="{BB962C8B-B14F-4D97-AF65-F5344CB8AC3E}">
        <p14:creationId xmlns:p14="http://schemas.microsoft.com/office/powerpoint/2010/main" val="1299223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4C3CEA-B81C-AD41-9474-BB45E14A978A}"/>
              </a:ext>
            </a:extLst>
          </p:cNvPr>
          <p:cNvSpPr>
            <a:spLocks noGrp="1"/>
          </p:cNvSpPr>
          <p:nvPr>
            <p:ph type="title"/>
          </p:nvPr>
        </p:nvSpPr>
        <p:spPr>
          <a:xfrm>
            <a:off x="2252901" y="667977"/>
            <a:ext cx="7956017" cy="980944"/>
          </a:xfrm>
        </p:spPr>
        <p:txBody>
          <a:bodyPr>
            <a:normAutofit fontScale="90000"/>
          </a:bodyPr>
          <a:lstStyle/>
          <a:p>
            <a:r>
              <a:rPr lang="en-US" b="1" dirty="0">
                <a:latin typeface="+mn-lt"/>
              </a:rPr>
              <a:t>Study 4 Conclusion: </a:t>
            </a:r>
            <a:br>
              <a:rPr lang="en-US" b="1" dirty="0">
                <a:latin typeface="+mn-lt"/>
              </a:rPr>
            </a:br>
            <a:br>
              <a:rPr lang="en-US" b="1" dirty="0">
                <a:latin typeface="+mn-lt"/>
              </a:rPr>
            </a:br>
            <a:br>
              <a:rPr lang="en-US" b="1" dirty="0">
                <a:latin typeface="+mn-lt"/>
              </a:rPr>
            </a:br>
            <a:r>
              <a:rPr lang="en-US" sz="4000" dirty="0">
                <a:latin typeface="+mn-lt"/>
              </a:rPr>
              <a:t>I extended a model of polarization to understand the effects of random chance, initial extremism, and miscommunication on polarization outcomes.</a:t>
            </a:r>
            <a:br>
              <a:rPr lang="en-US" sz="4000" dirty="0">
                <a:latin typeface="+mn-lt"/>
              </a:rPr>
            </a:br>
            <a:br>
              <a:rPr lang="en-US" sz="4000" dirty="0">
                <a:latin typeface="+mn-lt"/>
              </a:rPr>
            </a:br>
            <a:r>
              <a:rPr lang="en-US" sz="4000" dirty="0">
                <a:latin typeface="+mn-lt"/>
              </a:rPr>
              <a:t>Polarization is highly path-dependent but can be reduced through lower initial extremism and lower miscommunication.</a:t>
            </a:r>
            <a:endParaRPr lang="en-US" dirty="0">
              <a:solidFill>
                <a:schemeClr val="bg1">
                  <a:lumMod val="75000"/>
                </a:schemeClr>
              </a:solidFill>
              <a:latin typeface="+mn-lt"/>
            </a:endParaRPr>
          </a:p>
        </p:txBody>
      </p:sp>
    </p:spTree>
    <p:extLst>
      <p:ext uri="{BB962C8B-B14F-4D97-AF65-F5344CB8AC3E}">
        <p14:creationId xmlns:p14="http://schemas.microsoft.com/office/powerpoint/2010/main" val="1395554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D922-0C11-7947-AD7F-17593DEC4CBA}"/>
              </a:ext>
            </a:extLst>
          </p:cNvPr>
          <p:cNvSpPr>
            <a:spLocks noGrp="1"/>
          </p:cNvSpPr>
          <p:nvPr>
            <p:ph type="title"/>
          </p:nvPr>
        </p:nvSpPr>
        <p:spPr>
          <a:xfrm>
            <a:off x="0" y="0"/>
            <a:ext cx="11900848" cy="1325563"/>
          </a:xfrm>
        </p:spPr>
        <p:txBody>
          <a:bodyPr>
            <a:normAutofit/>
          </a:bodyPr>
          <a:lstStyle/>
          <a:p>
            <a:r>
              <a:rPr lang="en-US" dirty="0"/>
              <a:t>Polarization ≠ partisanship – a general distributional view of extremism and polarization.</a:t>
            </a:r>
          </a:p>
        </p:txBody>
      </p:sp>
      <p:sp>
        <p:nvSpPr>
          <p:cNvPr id="3" name="TextBox 2">
            <a:extLst>
              <a:ext uri="{FF2B5EF4-FFF2-40B4-BE49-F238E27FC236}">
                <a16:creationId xmlns:a16="http://schemas.microsoft.com/office/drawing/2014/main" id="{72A60312-BAD8-524C-B3F1-2D2CE7B88392}"/>
              </a:ext>
            </a:extLst>
          </p:cNvPr>
          <p:cNvSpPr txBox="1"/>
          <p:nvPr/>
        </p:nvSpPr>
        <p:spPr>
          <a:xfrm>
            <a:off x="2926080" y="2435192"/>
            <a:ext cx="7646670" cy="2246769"/>
          </a:xfrm>
          <a:prstGeom prst="rect">
            <a:avLst/>
          </a:prstGeom>
          <a:noFill/>
        </p:spPr>
        <p:txBody>
          <a:bodyPr wrap="square" rtlCol="0">
            <a:spAutoFit/>
          </a:bodyPr>
          <a:lstStyle/>
          <a:p>
            <a:pPr marL="514350" indent="-514350">
              <a:buAutoNum type="arabicPeriod"/>
            </a:pPr>
            <a:r>
              <a:rPr lang="en-US" sz="2800" dirty="0"/>
              <a:t>Increased </a:t>
            </a:r>
            <a:r>
              <a:rPr lang="en-US" sz="2800" b="1" dirty="0"/>
              <a:t>extremism</a:t>
            </a:r>
            <a:r>
              <a:rPr lang="en-US" sz="2800" dirty="0"/>
              <a:t> as increased mean opinion magnitude.</a:t>
            </a:r>
          </a:p>
          <a:p>
            <a:pPr marL="514350" indent="-514350">
              <a:buAutoNum type="arabicPeriod"/>
            </a:pPr>
            <a:endParaRPr lang="en-US" sz="2800" dirty="0"/>
          </a:p>
          <a:p>
            <a:pPr marL="514350" indent="-514350">
              <a:buAutoNum type="arabicPeriod"/>
            </a:pPr>
            <a:r>
              <a:rPr lang="en-US" sz="2800" dirty="0"/>
              <a:t>Increased </a:t>
            </a:r>
            <a:r>
              <a:rPr lang="en-US" sz="2800" b="1" dirty="0"/>
              <a:t>polarization</a:t>
            </a:r>
            <a:r>
              <a:rPr lang="en-US" sz="2800" dirty="0"/>
              <a:t> as increased variance of opinion “distance” between dyads.</a:t>
            </a:r>
          </a:p>
        </p:txBody>
      </p:sp>
    </p:spTree>
    <p:extLst>
      <p:ext uri="{BB962C8B-B14F-4D97-AF65-F5344CB8AC3E}">
        <p14:creationId xmlns:p14="http://schemas.microsoft.com/office/powerpoint/2010/main" val="14146548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BDD9-DDC5-CA4B-9B4C-F45EA9F8DB20}"/>
              </a:ext>
            </a:extLst>
          </p:cNvPr>
          <p:cNvSpPr>
            <a:spLocks noGrp="1"/>
          </p:cNvSpPr>
          <p:nvPr>
            <p:ph type="title"/>
          </p:nvPr>
        </p:nvSpPr>
        <p:spPr>
          <a:xfrm>
            <a:off x="0" y="153709"/>
            <a:ext cx="10515600" cy="1325563"/>
          </a:xfrm>
        </p:spPr>
        <p:txBody>
          <a:bodyPr/>
          <a:lstStyle/>
          <a:p>
            <a:r>
              <a:rPr lang="en-US" dirty="0"/>
              <a:t>Conclusion</a:t>
            </a:r>
          </a:p>
        </p:txBody>
      </p:sp>
      <p:sp>
        <p:nvSpPr>
          <p:cNvPr id="3" name="TextBox 2">
            <a:extLst>
              <a:ext uri="{FF2B5EF4-FFF2-40B4-BE49-F238E27FC236}">
                <a16:creationId xmlns:a16="http://schemas.microsoft.com/office/drawing/2014/main" id="{A89ABAE1-E8CD-4049-9F82-04EF8D029A63}"/>
              </a:ext>
            </a:extLst>
          </p:cNvPr>
          <p:cNvSpPr txBox="1"/>
          <p:nvPr/>
        </p:nvSpPr>
        <p:spPr>
          <a:xfrm>
            <a:off x="0" y="1071980"/>
            <a:ext cx="12057888" cy="5632311"/>
          </a:xfrm>
          <a:prstGeom prst="rect">
            <a:avLst/>
          </a:prstGeom>
          <a:noFill/>
        </p:spPr>
        <p:txBody>
          <a:bodyPr wrap="square" rtlCol="0">
            <a:spAutoFit/>
          </a:bodyPr>
          <a:lstStyle/>
          <a:p>
            <a:r>
              <a:rPr lang="en-US" sz="2000" b="1" dirty="0"/>
              <a:t>Question: </a:t>
            </a:r>
            <a:r>
              <a:rPr lang="en-US" sz="2000" dirty="0"/>
              <a:t>What can we learn about how the complex dynamical system of social influence works to generate extremism and polarization. Specifically, what are some communicative, cognitive, and social factors at work in rising extremism and polarization?</a:t>
            </a:r>
          </a:p>
          <a:p>
            <a:endParaRPr lang="en-US" sz="2000" b="1" dirty="0"/>
          </a:p>
          <a:p>
            <a:r>
              <a:rPr lang="en-US" sz="2000" b="1" dirty="0"/>
              <a:t>Study 1: </a:t>
            </a:r>
            <a:r>
              <a:rPr lang="en-US" sz="2000" dirty="0"/>
              <a:t>Metaphorical violence more correlated with debates, elections, candidate Twitter in 2016 than 2012.</a:t>
            </a:r>
            <a:endParaRPr lang="en-US" sz="2000" b="1" dirty="0"/>
          </a:p>
          <a:p>
            <a:endParaRPr lang="en-US" sz="2000" b="1" dirty="0"/>
          </a:p>
          <a:p>
            <a:r>
              <a:rPr lang="en-US" sz="2000" b="1" dirty="0"/>
              <a:t>Study 2: </a:t>
            </a:r>
            <a:r>
              <a:rPr lang="en-US" sz="2000" dirty="0"/>
              <a:t>Stubborn extremism may be a more parsimonious explanation of group polarization than existing ones.</a:t>
            </a:r>
            <a:endParaRPr lang="en-US" sz="2000" b="1" dirty="0"/>
          </a:p>
          <a:p>
            <a:endParaRPr lang="en-US" sz="2000" b="1" dirty="0"/>
          </a:p>
          <a:p>
            <a:r>
              <a:rPr lang="en-US" sz="2000" b="1" dirty="0"/>
              <a:t>Study 3: </a:t>
            </a:r>
            <a:r>
              <a:rPr lang="en-US" sz="2000" dirty="0"/>
              <a:t>I proved many existing group polarization findings are unreliable. Others using same methods may be too.</a:t>
            </a:r>
          </a:p>
          <a:p>
            <a:endParaRPr lang="en-US" sz="2000" b="1" dirty="0"/>
          </a:p>
          <a:p>
            <a:r>
              <a:rPr lang="en-US" sz="2000" b="1" dirty="0"/>
              <a:t>Study 4: </a:t>
            </a:r>
            <a:r>
              <a:rPr lang="en-US" sz="2000" dirty="0"/>
              <a:t>Polarization is hard to predict, but low extremism squashes it, communication noise guarantees it.</a:t>
            </a:r>
          </a:p>
          <a:p>
            <a:endParaRPr lang="en-US" sz="2000" b="1" dirty="0"/>
          </a:p>
          <a:p>
            <a:r>
              <a:rPr lang="en-US" sz="2000" b="1" dirty="0"/>
              <a:t>Future work: </a:t>
            </a:r>
            <a:endParaRPr lang="en-US" sz="2000" dirty="0"/>
          </a:p>
          <a:p>
            <a:pPr marL="285750" indent="-285750">
              <a:buFontTx/>
              <a:buChar char="-"/>
            </a:pPr>
            <a:r>
              <a:rPr lang="en-US" sz="2000" dirty="0"/>
              <a:t>Other places where metaphorical violence is used, especially in dog whistle political language?</a:t>
            </a:r>
          </a:p>
          <a:p>
            <a:pPr marL="285750" indent="-285750">
              <a:buFontTx/>
              <a:buChar char="-"/>
            </a:pPr>
            <a:r>
              <a:rPr lang="en-US" sz="2000" dirty="0"/>
              <a:t>Do we really see stubborn extremism at work in group polarization experiments? I.e., is there an inverse correlation between opinion extremity and the amount individuals shift?</a:t>
            </a:r>
          </a:p>
          <a:p>
            <a:pPr marL="285750" indent="-285750">
              <a:buFontTx/>
              <a:buChar char="-"/>
            </a:pPr>
            <a:r>
              <a:rPr lang="en-US" sz="2000" dirty="0"/>
              <a:t>Are any group polarization studies fully reliable? Maybe continuous measured opinions, but existing studies doing this may be inflating significance due to ignoring multi-level variance.</a:t>
            </a:r>
          </a:p>
        </p:txBody>
      </p:sp>
    </p:spTree>
    <p:extLst>
      <p:ext uri="{BB962C8B-B14F-4D97-AF65-F5344CB8AC3E}">
        <p14:creationId xmlns:p14="http://schemas.microsoft.com/office/powerpoint/2010/main" val="97264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692E-6170-C04B-8188-D295F058657A}"/>
              </a:ext>
            </a:extLst>
          </p:cNvPr>
          <p:cNvSpPr>
            <a:spLocks noGrp="1"/>
          </p:cNvSpPr>
          <p:nvPr>
            <p:ph type="ctrTitle"/>
          </p:nvPr>
        </p:nvSpPr>
        <p:spPr>
          <a:xfrm>
            <a:off x="1524000" y="285784"/>
            <a:ext cx="9144000" cy="2387600"/>
          </a:xfrm>
        </p:spPr>
        <p:txBody>
          <a:bodyPr>
            <a:normAutofit fontScale="90000"/>
          </a:bodyPr>
          <a:lstStyle/>
          <a:p>
            <a:r>
              <a:rPr lang="en-US" dirty="0"/>
              <a:t> Four studies of communicative, cognitive, and social factors in extremism and polarization</a:t>
            </a:r>
          </a:p>
        </p:txBody>
      </p:sp>
      <p:sp>
        <p:nvSpPr>
          <p:cNvPr id="3" name="Subtitle 2">
            <a:extLst>
              <a:ext uri="{FF2B5EF4-FFF2-40B4-BE49-F238E27FC236}">
                <a16:creationId xmlns:a16="http://schemas.microsoft.com/office/drawing/2014/main" id="{11C5B7B4-BF1B-B641-8003-0E399FD7836C}"/>
              </a:ext>
            </a:extLst>
          </p:cNvPr>
          <p:cNvSpPr>
            <a:spLocks noGrp="1"/>
          </p:cNvSpPr>
          <p:nvPr>
            <p:ph type="subTitle" idx="1"/>
          </p:nvPr>
        </p:nvSpPr>
        <p:spPr>
          <a:xfrm>
            <a:off x="0" y="3356736"/>
            <a:ext cx="12192000" cy="3501264"/>
          </a:xfrm>
        </p:spPr>
        <p:txBody>
          <a:bodyPr>
            <a:normAutofit/>
          </a:bodyPr>
          <a:lstStyle/>
          <a:p>
            <a:r>
              <a:rPr lang="en-US" dirty="0"/>
              <a:t>Matthew A. Turner</a:t>
            </a:r>
          </a:p>
          <a:p>
            <a:r>
              <a:rPr lang="en-US" dirty="0"/>
              <a:t>PhD Dissertation Defense</a:t>
            </a:r>
          </a:p>
          <a:p>
            <a:r>
              <a:rPr lang="en-US" dirty="0"/>
              <a:t>August 2, 2021</a:t>
            </a:r>
          </a:p>
          <a:p>
            <a:endParaRPr lang="en-US" dirty="0"/>
          </a:p>
          <a:p>
            <a:r>
              <a:rPr lang="en-US" dirty="0">
                <a:solidFill>
                  <a:schemeClr val="bg2">
                    <a:lumMod val="50000"/>
                  </a:schemeClr>
                </a:solidFill>
              </a:rPr>
              <a:t>Chair: Paul E. Smaldino</a:t>
            </a:r>
          </a:p>
          <a:p>
            <a:endParaRPr lang="en-US" dirty="0">
              <a:solidFill>
                <a:schemeClr val="bg2">
                  <a:lumMod val="50000"/>
                </a:schemeClr>
              </a:solidFill>
            </a:endParaRPr>
          </a:p>
          <a:p>
            <a:r>
              <a:rPr lang="en-US" dirty="0">
                <a:solidFill>
                  <a:schemeClr val="bg2">
                    <a:lumMod val="50000"/>
                  </a:schemeClr>
                </a:solidFill>
              </a:rPr>
              <a:t>Committee members:  Teenie Matlock, Christopher T. </a:t>
            </a:r>
            <a:r>
              <a:rPr lang="en-US" dirty="0" err="1">
                <a:solidFill>
                  <a:schemeClr val="bg2">
                    <a:lumMod val="50000"/>
                  </a:schemeClr>
                </a:solidFill>
              </a:rPr>
              <a:t>Kello</a:t>
            </a:r>
            <a:r>
              <a:rPr lang="en-US" dirty="0">
                <a:solidFill>
                  <a:schemeClr val="bg2">
                    <a:lumMod val="50000"/>
                  </a:schemeClr>
                </a:solidFill>
              </a:rPr>
              <a:t>, and Jeffrey Yoshimi</a:t>
            </a:r>
          </a:p>
          <a:p>
            <a:endParaRPr lang="en-US" dirty="0"/>
          </a:p>
        </p:txBody>
      </p:sp>
    </p:spTree>
    <p:extLst>
      <p:ext uri="{BB962C8B-B14F-4D97-AF65-F5344CB8AC3E}">
        <p14:creationId xmlns:p14="http://schemas.microsoft.com/office/powerpoint/2010/main" val="36307959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692E-6170-C04B-8188-D295F058657A}"/>
              </a:ext>
            </a:extLst>
          </p:cNvPr>
          <p:cNvSpPr>
            <a:spLocks noGrp="1"/>
          </p:cNvSpPr>
          <p:nvPr>
            <p:ph type="ctrTitle"/>
          </p:nvPr>
        </p:nvSpPr>
        <p:spPr>
          <a:xfrm>
            <a:off x="1352550" y="314359"/>
            <a:ext cx="9144000" cy="1257266"/>
          </a:xfrm>
        </p:spPr>
        <p:txBody>
          <a:bodyPr>
            <a:normAutofit/>
          </a:bodyPr>
          <a:lstStyle/>
          <a:p>
            <a:r>
              <a:rPr lang="en-US" dirty="0"/>
              <a:t>Other acknowledgements:</a:t>
            </a:r>
          </a:p>
        </p:txBody>
      </p:sp>
      <p:sp>
        <p:nvSpPr>
          <p:cNvPr id="6" name="TextBox 5">
            <a:extLst>
              <a:ext uri="{FF2B5EF4-FFF2-40B4-BE49-F238E27FC236}">
                <a16:creationId xmlns:a16="http://schemas.microsoft.com/office/drawing/2014/main" id="{B66B58B8-5083-3740-A702-26967F6B4397}"/>
              </a:ext>
            </a:extLst>
          </p:cNvPr>
          <p:cNvSpPr txBox="1"/>
          <p:nvPr/>
        </p:nvSpPr>
        <p:spPr>
          <a:xfrm>
            <a:off x="871538" y="2414587"/>
            <a:ext cx="10906125"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t>My parents</a:t>
            </a:r>
          </a:p>
          <a:p>
            <a:pPr marL="285750" indent="-285750">
              <a:buFont typeface="Arial" panose="020B0604020202020204" pitchFamily="34" charset="0"/>
              <a:buChar char="•"/>
            </a:pPr>
            <a:r>
              <a:rPr lang="en-US" sz="3200" dirty="0"/>
              <a:t>MODSOC group and the </a:t>
            </a:r>
            <a:r>
              <a:rPr lang="en-US" sz="3200" dirty="0" err="1"/>
              <a:t>Kello</a:t>
            </a:r>
            <a:r>
              <a:rPr lang="en-US" sz="3200" dirty="0"/>
              <a:t> lab</a:t>
            </a:r>
          </a:p>
          <a:p>
            <a:pPr marL="285750" indent="-285750">
              <a:buFont typeface="Arial" panose="020B0604020202020204" pitchFamily="34" charset="0"/>
              <a:buChar char="•"/>
            </a:pPr>
            <a:r>
              <a:rPr lang="en-US" sz="3200" dirty="0"/>
              <a:t>Big Fridge! </a:t>
            </a:r>
            <a:r>
              <a:rPr lang="en-US" sz="3200" b="1" dirty="0"/>
              <a:t>(come see us September 4</a:t>
            </a:r>
            <a:r>
              <a:rPr lang="en-US" sz="3200" b="1" baseline="30000" dirty="0"/>
              <a:t>th</a:t>
            </a:r>
            <a:r>
              <a:rPr lang="en-US" sz="3200" b="1" dirty="0"/>
              <a:t> at the Partisan)</a:t>
            </a:r>
          </a:p>
          <a:p>
            <a:pPr marL="285750" indent="-285750">
              <a:buFont typeface="Arial" panose="020B0604020202020204" pitchFamily="34" charset="0"/>
              <a:buChar char="•"/>
            </a:pPr>
            <a:r>
              <a:rPr lang="en-US" sz="3200" dirty="0"/>
              <a:t>All my CIS student colleagues who made this enjoyable and challenged me to be better through their examples</a:t>
            </a:r>
          </a:p>
          <a:p>
            <a:pPr marL="285750" indent="-285750">
              <a:buFont typeface="Arial" panose="020B0604020202020204" pitchFamily="34" charset="0"/>
              <a:buChar char="•"/>
            </a:pPr>
            <a:r>
              <a:rPr lang="en-US" sz="3200" dirty="0"/>
              <a:t>All the CIS faculty who make this program a reality</a:t>
            </a:r>
          </a:p>
        </p:txBody>
      </p:sp>
    </p:spTree>
    <p:extLst>
      <p:ext uri="{BB962C8B-B14F-4D97-AF65-F5344CB8AC3E}">
        <p14:creationId xmlns:p14="http://schemas.microsoft.com/office/powerpoint/2010/main" val="6620682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6B58B8-5083-3740-A702-26967F6B4397}"/>
              </a:ext>
            </a:extLst>
          </p:cNvPr>
          <p:cNvSpPr txBox="1"/>
          <p:nvPr/>
        </p:nvSpPr>
        <p:spPr>
          <a:xfrm>
            <a:off x="0" y="3074670"/>
            <a:ext cx="12192000" cy="584775"/>
          </a:xfrm>
          <a:prstGeom prst="rect">
            <a:avLst/>
          </a:prstGeom>
          <a:noFill/>
        </p:spPr>
        <p:txBody>
          <a:bodyPr wrap="square" rtlCol="0">
            <a:spAutoFit/>
          </a:bodyPr>
          <a:lstStyle/>
          <a:p>
            <a:pPr algn="ctr"/>
            <a:r>
              <a:rPr lang="en-US" sz="3200" dirty="0"/>
              <a:t>THANK YOU FOR YOUR TIME AND ATTENTION TODAY!</a:t>
            </a:r>
          </a:p>
        </p:txBody>
      </p:sp>
    </p:spTree>
    <p:extLst>
      <p:ext uri="{BB962C8B-B14F-4D97-AF65-F5344CB8AC3E}">
        <p14:creationId xmlns:p14="http://schemas.microsoft.com/office/powerpoint/2010/main" val="28952183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24C7-FEF9-2948-9530-45A171FDF055}"/>
              </a:ext>
            </a:extLst>
          </p:cNvPr>
          <p:cNvSpPr>
            <a:spLocks noGrp="1"/>
          </p:cNvSpPr>
          <p:nvPr>
            <p:ph type="title"/>
          </p:nvPr>
        </p:nvSpPr>
        <p:spPr>
          <a:xfrm>
            <a:off x="0" y="23225"/>
            <a:ext cx="12192000" cy="1325563"/>
          </a:xfrm>
        </p:spPr>
        <p:txBody>
          <a:bodyPr/>
          <a:lstStyle/>
          <a:p>
            <a:r>
              <a:rPr lang="en-US" dirty="0"/>
              <a:t>Conclusion: commit to transcending partisanship</a:t>
            </a:r>
          </a:p>
        </p:txBody>
      </p:sp>
      <p:sp>
        <p:nvSpPr>
          <p:cNvPr id="3" name="Rectangle 2">
            <a:extLst>
              <a:ext uri="{FF2B5EF4-FFF2-40B4-BE49-F238E27FC236}">
                <a16:creationId xmlns:a16="http://schemas.microsoft.com/office/drawing/2014/main" id="{4469A7AA-F6C3-BA4E-8F58-EC0FB1723CB0}"/>
              </a:ext>
            </a:extLst>
          </p:cNvPr>
          <p:cNvSpPr/>
          <p:nvPr/>
        </p:nvSpPr>
        <p:spPr>
          <a:xfrm>
            <a:off x="1256937" y="6465443"/>
            <a:ext cx="10722859" cy="369332"/>
          </a:xfrm>
          <a:prstGeom prst="rect">
            <a:avLst/>
          </a:prstGeom>
        </p:spPr>
        <p:txBody>
          <a:bodyPr wrap="square">
            <a:spAutoFit/>
          </a:bodyPr>
          <a:lstStyle/>
          <a:p>
            <a:r>
              <a:rPr lang="en-US" dirty="0"/>
              <a:t>https://</a:t>
            </a:r>
            <a:r>
              <a:rPr lang="en-US" dirty="0" err="1"/>
              <a:t>www.scientificamerican.com</a:t>
            </a:r>
            <a:r>
              <a:rPr lang="en-US" dirty="0"/>
              <a:t>/article/conservative-and-liberal-brains-might-have-some-real-differences/</a:t>
            </a:r>
          </a:p>
        </p:txBody>
      </p:sp>
      <p:pic>
        <p:nvPicPr>
          <p:cNvPr id="5" name="Picture 4">
            <a:extLst>
              <a:ext uri="{FF2B5EF4-FFF2-40B4-BE49-F238E27FC236}">
                <a16:creationId xmlns:a16="http://schemas.microsoft.com/office/drawing/2014/main" id="{B7561589-171B-2044-BB90-0A98794FF78D}"/>
              </a:ext>
            </a:extLst>
          </p:cNvPr>
          <p:cNvPicPr>
            <a:picLocks noChangeAspect="1"/>
          </p:cNvPicPr>
          <p:nvPr/>
        </p:nvPicPr>
        <p:blipFill>
          <a:blip r:embed="rId2"/>
          <a:stretch>
            <a:fillRect/>
          </a:stretch>
        </p:blipFill>
        <p:spPr>
          <a:xfrm>
            <a:off x="212204" y="2662177"/>
            <a:ext cx="4352475" cy="3803266"/>
          </a:xfrm>
          <a:prstGeom prst="rect">
            <a:avLst/>
          </a:prstGeom>
          <a:ln>
            <a:solidFill>
              <a:schemeClr val="tx1"/>
            </a:solidFill>
          </a:ln>
        </p:spPr>
      </p:pic>
      <p:sp>
        <p:nvSpPr>
          <p:cNvPr id="6" name="Rectangle 5">
            <a:extLst>
              <a:ext uri="{FF2B5EF4-FFF2-40B4-BE49-F238E27FC236}">
                <a16:creationId xmlns:a16="http://schemas.microsoft.com/office/drawing/2014/main" id="{D5599E40-84D6-FA45-9C90-005148813727}"/>
              </a:ext>
            </a:extLst>
          </p:cNvPr>
          <p:cNvSpPr/>
          <p:nvPr/>
        </p:nvSpPr>
        <p:spPr>
          <a:xfrm>
            <a:off x="2122024" y="990720"/>
            <a:ext cx="6096000" cy="646331"/>
          </a:xfrm>
          <a:prstGeom prst="rect">
            <a:avLst/>
          </a:prstGeom>
        </p:spPr>
        <p:txBody>
          <a:bodyPr>
            <a:spAutoFit/>
          </a:bodyPr>
          <a:lstStyle/>
          <a:p>
            <a:r>
              <a:rPr lang="en-US" dirty="0"/>
              <a:t>https://</a:t>
            </a:r>
            <a:r>
              <a:rPr lang="en-US" dirty="0" err="1"/>
              <a:t>www.discovermagazine.com</a:t>
            </a:r>
            <a:r>
              <a:rPr lang="en-US" dirty="0"/>
              <a:t>/mind/your-brain-on-politics-the-cognitive-neuroscience-of-liberals-and-conservatives</a:t>
            </a:r>
          </a:p>
        </p:txBody>
      </p:sp>
      <p:pic>
        <p:nvPicPr>
          <p:cNvPr id="8" name="Picture 7">
            <a:extLst>
              <a:ext uri="{FF2B5EF4-FFF2-40B4-BE49-F238E27FC236}">
                <a16:creationId xmlns:a16="http://schemas.microsoft.com/office/drawing/2014/main" id="{9365CEBC-E832-3643-926D-1C275AEC515B}"/>
              </a:ext>
            </a:extLst>
          </p:cNvPr>
          <p:cNvPicPr>
            <a:picLocks noChangeAspect="1"/>
          </p:cNvPicPr>
          <p:nvPr/>
        </p:nvPicPr>
        <p:blipFill>
          <a:blip r:embed="rId3"/>
          <a:stretch>
            <a:fillRect/>
          </a:stretch>
        </p:blipFill>
        <p:spPr>
          <a:xfrm>
            <a:off x="7516570" y="1348788"/>
            <a:ext cx="4339764" cy="2252387"/>
          </a:xfrm>
          <a:prstGeom prst="rect">
            <a:avLst/>
          </a:prstGeom>
          <a:ln>
            <a:solidFill>
              <a:schemeClr val="tx1"/>
            </a:solidFill>
          </a:ln>
        </p:spPr>
      </p:pic>
      <p:sp>
        <p:nvSpPr>
          <p:cNvPr id="9" name="Rectangle 8">
            <a:extLst>
              <a:ext uri="{FF2B5EF4-FFF2-40B4-BE49-F238E27FC236}">
                <a16:creationId xmlns:a16="http://schemas.microsoft.com/office/drawing/2014/main" id="{A0B2419B-7B84-FF44-8FC0-E2D210328670}"/>
              </a:ext>
            </a:extLst>
          </p:cNvPr>
          <p:cNvSpPr/>
          <p:nvPr/>
        </p:nvSpPr>
        <p:spPr>
          <a:xfrm>
            <a:off x="5378164" y="5698937"/>
            <a:ext cx="5515228"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=kI-un8rHP14&amp;t=414s</a:t>
            </a:r>
          </a:p>
        </p:txBody>
      </p:sp>
      <p:pic>
        <p:nvPicPr>
          <p:cNvPr id="11" name="Picture 10">
            <a:extLst>
              <a:ext uri="{FF2B5EF4-FFF2-40B4-BE49-F238E27FC236}">
                <a16:creationId xmlns:a16="http://schemas.microsoft.com/office/drawing/2014/main" id="{849769BF-7ED8-664C-918F-91E0E68F6E8B}"/>
              </a:ext>
            </a:extLst>
          </p:cNvPr>
          <p:cNvPicPr>
            <a:picLocks noChangeAspect="1"/>
          </p:cNvPicPr>
          <p:nvPr/>
        </p:nvPicPr>
        <p:blipFill>
          <a:blip r:embed="rId4"/>
          <a:stretch>
            <a:fillRect/>
          </a:stretch>
        </p:blipFill>
        <p:spPr>
          <a:xfrm>
            <a:off x="8135778" y="4196605"/>
            <a:ext cx="2440223" cy="1533646"/>
          </a:xfrm>
          <a:prstGeom prst="rect">
            <a:avLst/>
          </a:prstGeom>
        </p:spPr>
      </p:pic>
    </p:spTree>
    <p:extLst>
      <p:ext uri="{BB962C8B-B14F-4D97-AF65-F5344CB8AC3E}">
        <p14:creationId xmlns:p14="http://schemas.microsoft.com/office/powerpoint/2010/main" val="3160677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0515600" cy="1325563"/>
          </a:xfrm>
        </p:spPr>
        <p:txBody>
          <a:bodyPr>
            <a:normAutofit/>
          </a:bodyPr>
          <a:lstStyle/>
          <a:p>
            <a:r>
              <a:rPr lang="en-US" sz="4000" dirty="0"/>
              <a:t>Social factors in rising extremism and polarization</a:t>
            </a:r>
          </a:p>
        </p:txBody>
      </p:sp>
      <p:sp>
        <p:nvSpPr>
          <p:cNvPr id="6" name="TextBox 5">
            <a:extLst>
              <a:ext uri="{FF2B5EF4-FFF2-40B4-BE49-F238E27FC236}">
                <a16:creationId xmlns:a16="http://schemas.microsoft.com/office/drawing/2014/main" id="{096668AF-2331-C64F-867D-E4596501F3A3}"/>
              </a:ext>
            </a:extLst>
          </p:cNvPr>
          <p:cNvSpPr txBox="1"/>
          <p:nvPr/>
        </p:nvSpPr>
        <p:spPr>
          <a:xfrm>
            <a:off x="304286" y="891243"/>
            <a:ext cx="6543138" cy="523220"/>
          </a:xfrm>
          <a:prstGeom prst="rect">
            <a:avLst/>
          </a:prstGeom>
          <a:noFill/>
        </p:spPr>
        <p:txBody>
          <a:bodyPr wrap="none" rtlCol="0">
            <a:spAutoFit/>
          </a:bodyPr>
          <a:lstStyle/>
          <a:p>
            <a:r>
              <a:rPr lang="en-US" sz="2800" dirty="0"/>
              <a:t>1. Social networks structure social influence</a:t>
            </a:r>
          </a:p>
        </p:txBody>
      </p:sp>
      <p:sp>
        <p:nvSpPr>
          <p:cNvPr id="8" name="TextBox 7">
            <a:extLst>
              <a:ext uri="{FF2B5EF4-FFF2-40B4-BE49-F238E27FC236}">
                <a16:creationId xmlns:a16="http://schemas.microsoft.com/office/drawing/2014/main" id="{3502E792-FFC7-1846-8981-CE6101D710EE}"/>
              </a:ext>
            </a:extLst>
          </p:cNvPr>
          <p:cNvSpPr txBox="1"/>
          <p:nvPr/>
        </p:nvSpPr>
        <p:spPr>
          <a:xfrm>
            <a:off x="361436" y="6280261"/>
            <a:ext cx="2812886" cy="523220"/>
          </a:xfrm>
          <a:prstGeom prst="rect">
            <a:avLst/>
          </a:prstGeom>
          <a:noFill/>
        </p:spPr>
        <p:txBody>
          <a:bodyPr wrap="none" rtlCol="0">
            <a:spAutoFit/>
          </a:bodyPr>
          <a:lstStyle/>
          <a:p>
            <a:r>
              <a:rPr lang="en-US" sz="2800" dirty="0"/>
              <a:t>2. Random chance</a:t>
            </a:r>
          </a:p>
        </p:txBody>
      </p:sp>
      <p:cxnSp>
        <p:nvCxnSpPr>
          <p:cNvPr id="10" name="Straight Connector 9">
            <a:extLst>
              <a:ext uri="{FF2B5EF4-FFF2-40B4-BE49-F238E27FC236}">
                <a16:creationId xmlns:a16="http://schemas.microsoft.com/office/drawing/2014/main" id="{2941AA51-2741-D94C-A9C7-5AEC61700BAE}"/>
              </a:ext>
            </a:extLst>
          </p:cNvPr>
          <p:cNvCxnSpPr>
            <a:cxnSpLocks/>
          </p:cNvCxnSpPr>
          <p:nvPr/>
        </p:nvCxnSpPr>
        <p:spPr>
          <a:xfrm>
            <a:off x="577516" y="3532469"/>
            <a:ext cx="11001676" cy="0"/>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a:extLst>
              <a:ext uri="{FF2B5EF4-FFF2-40B4-BE49-F238E27FC236}">
                <a16:creationId xmlns:a16="http://schemas.microsoft.com/office/drawing/2014/main" id="{94F874C9-F455-E848-A6BB-BEF1022E5D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77"/>
          <a:stretch/>
        </p:blipFill>
        <p:spPr bwMode="auto">
          <a:xfrm>
            <a:off x="318034" y="3723465"/>
            <a:ext cx="2253716" cy="25090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rdon Research Conferences">
            <a:extLst>
              <a:ext uri="{FF2B5EF4-FFF2-40B4-BE49-F238E27FC236}">
                <a16:creationId xmlns:a16="http://schemas.microsoft.com/office/drawing/2014/main" id="{3DE3D857-AF20-9642-8160-ABB4042F87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30"/>
          <a:stretch/>
        </p:blipFill>
        <p:spPr bwMode="auto">
          <a:xfrm>
            <a:off x="2571750" y="3723465"/>
            <a:ext cx="2809166" cy="25090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ogressivism Part II: FDR and the Supreme Court | FreedomWorks">
            <a:extLst>
              <a:ext uri="{FF2B5EF4-FFF2-40B4-BE49-F238E27FC236}">
                <a16:creationId xmlns:a16="http://schemas.microsoft.com/office/drawing/2014/main" id="{4F38CD49-3CF5-C744-9B73-4F666A8040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45" y="1637786"/>
            <a:ext cx="2735522" cy="153873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linton to Trump: Delete your Twitter account - CNN Video">
            <a:extLst>
              <a:ext uri="{FF2B5EF4-FFF2-40B4-BE49-F238E27FC236}">
                <a16:creationId xmlns:a16="http://schemas.microsoft.com/office/drawing/2014/main" id="{70DE43D3-1305-C247-8443-D8171F1375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63279" y="2876694"/>
            <a:ext cx="2225846" cy="1253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60" name="Picture 12" descr="Trump&amp;#39;s tweets about &amp;#39;pathetic&amp;#39; Obama&amp;#39;s approach to Iran resurface after  airstrike">
            <a:extLst>
              <a:ext uri="{FF2B5EF4-FFF2-40B4-BE49-F238E27FC236}">
                <a16:creationId xmlns:a16="http://schemas.microsoft.com/office/drawing/2014/main" id="{2678082A-CBE6-A64A-9716-49CCCFCB64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849" y="755276"/>
            <a:ext cx="3536791" cy="2540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5" name="Group 14">
            <a:extLst>
              <a:ext uri="{FF2B5EF4-FFF2-40B4-BE49-F238E27FC236}">
                <a16:creationId xmlns:a16="http://schemas.microsoft.com/office/drawing/2014/main" id="{F1C3B49B-52AD-E343-8108-7DC5E5E1CDA9}"/>
              </a:ext>
            </a:extLst>
          </p:cNvPr>
          <p:cNvGrpSpPr/>
          <p:nvPr/>
        </p:nvGrpSpPr>
        <p:grpSpPr>
          <a:xfrm>
            <a:off x="3117172" y="1561076"/>
            <a:ext cx="4045062" cy="1702053"/>
            <a:chOff x="3279097" y="1542026"/>
            <a:chExt cx="4045062" cy="1702053"/>
          </a:xfrm>
        </p:grpSpPr>
        <p:pic>
          <p:nvPicPr>
            <p:cNvPr id="11" name="Picture 10">
              <a:extLst>
                <a:ext uri="{FF2B5EF4-FFF2-40B4-BE49-F238E27FC236}">
                  <a16:creationId xmlns:a16="http://schemas.microsoft.com/office/drawing/2014/main" id="{B1B5FA6C-9ED7-384E-AE8F-422107114854}"/>
                </a:ext>
              </a:extLst>
            </p:cNvPr>
            <p:cNvPicPr>
              <a:picLocks noChangeAspect="1"/>
            </p:cNvPicPr>
            <p:nvPr/>
          </p:nvPicPr>
          <p:blipFill rotWithShape="1">
            <a:blip r:embed="rId8"/>
            <a:srcRect r="55872"/>
            <a:stretch/>
          </p:blipFill>
          <p:spPr>
            <a:xfrm>
              <a:off x="3279097" y="1542026"/>
              <a:ext cx="1672511" cy="1692225"/>
            </a:xfrm>
            <a:prstGeom prst="rect">
              <a:avLst/>
            </a:prstGeom>
          </p:spPr>
        </p:pic>
        <p:pic>
          <p:nvPicPr>
            <p:cNvPr id="12" name="Picture 11">
              <a:extLst>
                <a:ext uri="{FF2B5EF4-FFF2-40B4-BE49-F238E27FC236}">
                  <a16:creationId xmlns:a16="http://schemas.microsoft.com/office/drawing/2014/main" id="{6DAACEA4-8ADB-F044-8625-334CE2A4CE9B}"/>
                </a:ext>
              </a:extLst>
            </p:cNvPr>
            <p:cNvPicPr>
              <a:picLocks noChangeAspect="1"/>
            </p:cNvPicPr>
            <p:nvPr/>
          </p:nvPicPr>
          <p:blipFill rotWithShape="1">
            <a:blip r:embed="rId8"/>
            <a:srcRect l="55872"/>
            <a:stretch/>
          </p:blipFill>
          <p:spPr>
            <a:xfrm>
              <a:off x="5651648" y="1551854"/>
              <a:ext cx="1672511" cy="1692225"/>
            </a:xfrm>
            <a:prstGeom prst="rect">
              <a:avLst/>
            </a:prstGeom>
          </p:spPr>
        </p:pic>
        <p:sp>
          <p:nvSpPr>
            <p:cNvPr id="13" name="Right Arrow 12">
              <a:extLst>
                <a:ext uri="{FF2B5EF4-FFF2-40B4-BE49-F238E27FC236}">
                  <a16:creationId xmlns:a16="http://schemas.microsoft.com/office/drawing/2014/main" id="{E3DAD931-F4C2-1146-80DB-7764A8001BE2}"/>
                </a:ext>
              </a:extLst>
            </p:cNvPr>
            <p:cNvSpPr/>
            <p:nvPr/>
          </p:nvSpPr>
          <p:spPr>
            <a:xfrm>
              <a:off x="5126688" y="2280528"/>
              <a:ext cx="386862" cy="1364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AC718520-BAF2-9943-A767-A5ACEF9F26B0}"/>
              </a:ext>
            </a:extLst>
          </p:cNvPr>
          <p:cNvCxnSpPr>
            <a:cxnSpLocks/>
          </p:cNvCxnSpPr>
          <p:nvPr/>
        </p:nvCxnSpPr>
        <p:spPr>
          <a:xfrm>
            <a:off x="5753100" y="3532469"/>
            <a:ext cx="0" cy="3154081"/>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E6E6F13-CBFC-D245-842C-92F2095E54B9}"/>
              </a:ext>
            </a:extLst>
          </p:cNvPr>
          <p:cNvSpPr txBox="1"/>
          <p:nvPr/>
        </p:nvSpPr>
        <p:spPr>
          <a:xfrm>
            <a:off x="8594441" y="6280261"/>
            <a:ext cx="3441904" cy="523220"/>
          </a:xfrm>
          <a:prstGeom prst="rect">
            <a:avLst/>
          </a:prstGeom>
          <a:noFill/>
        </p:spPr>
        <p:txBody>
          <a:bodyPr wrap="none" rtlCol="0">
            <a:spAutoFit/>
          </a:bodyPr>
          <a:lstStyle/>
          <a:p>
            <a:pPr algn="r"/>
            <a:r>
              <a:rPr lang="en-US" sz="2800" dirty="0"/>
              <a:t>3. Cultural affordances</a:t>
            </a:r>
          </a:p>
        </p:txBody>
      </p:sp>
      <p:pic>
        <p:nvPicPr>
          <p:cNvPr id="3" name="Picture 2">
            <a:extLst>
              <a:ext uri="{FF2B5EF4-FFF2-40B4-BE49-F238E27FC236}">
                <a16:creationId xmlns:a16="http://schemas.microsoft.com/office/drawing/2014/main" id="{8E1EE924-613D-F04E-86A6-649686CBD349}"/>
              </a:ext>
            </a:extLst>
          </p:cNvPr>
          <p:cNvPicPr>
            <a:picLocks noChangeAspect="1"/>
          </p:cNvPicPr>
          <p:nvPr/>
        </p:nvPicPr>
        <p:blipFill>
          <a:blip r:embed="rId9"/>
          <a:stretch>
            <a:fillRect/>
          </a:stretch>
        </p:blipFill>
        <p:spPr>
          <a:xfrm>
            <a:off x="1869942" y="4129942"/>
            <a:ext cx="1247230" cy="1247230"/>
          </a:xfrm>
          <a:prstGeom prst="rect">
            <a:avLst/>
          </a:prstGeom>
        </p:spPr>
      </p:pic>
      <p:pic>
        <p:nvPicPr>
          <p:cNvPr id="4" name="Picture 3">
            <a:extLst>
              <a:ext uri="{FF2B5EF4-FFF2-40B4-BE49-F238E27FC236}">
                <a16:creationId xmlns:a16="http://schemas.microsoft.com/office/drawing/2014/main" id="{83CC506B-8708-414A-ABEB-F359CC864643}"/>
              </a:ext>
            </a:extLst>
          </p:cNvPr>
          <p:cNvPicPr>
            <a:picLocks noChangeAspect="1"/>
          </p:cNvPicPr>
          <p:nvPr/>
        </p:nvPicPr>
        <p:blipFill rotWithShape="1">
          <a:blip r:embed="rId10"/>
          <a:srcRect l="24700" t="19216" r="28252" b="41089"/>
          <a:stretch/>
        </p:blipFill>
        <p:spPr>
          <a:xfrm>
            <a:off x="9045966" y="4080761"/>
            <a:ext cx="2000313" cy="1717566"/>
          </a:xfrm>
          <a:prstGeom prst="rect">
            <a:avLst/>
          </a:prstGeom>
        </p:spPr>
      </p:pic>
      <p:pic>
        <p:nvPicPr>
          <p:cNvPr id="19" name="Picture 18">
            <a:extLst>
              <a:ext uri="{FF2B5EF4-FFF2-40B4-BE49-F238E27FC236}">
                <a16:creationId xmlns:a16="http://schemas.microsoft.com/office/drawing/2014/main" id="{4C579534-9F4E-5544-A5AE-E0E40D5DD9B0}"/>
              </a:ext>
            </a:extLst>
          </p:cNvPr>
          <p:cNvPicPr>
            <a:picLocks noChangeAspect="1"/>
          </p:cNvPicPr>
          <p:nvPr/>
        </p:nvPicPr>
        <p:blipFill rotWithShape="1">
          <a:blip r:embed="rId11"/>
          <a:srcRect l="3429" t="55085" r="45788" b="4869"/>
          <a:stretch/>
        </p:blipFill>
        <p:spPr>
          <a:xfrm>
            <a:off x="5931549" y="4186184"/>
            <a:ext cx="2182758" cy="1504077"/>
          </a:xfrm>
          <a:prstGeom prst="rect">
            <a:avLst/>
          </a:prstGeom>
          <a:ln>
            <a:solidFill>
              <a:schemeClr val="tx1"/>
            </a:solidFill>
          </a:ln>
        </p:spPr>
      </p:pic>
      <p:sp>
        <p:nvSpPr>
          <p:cNvPr id="5" name="TextBox 4">
            <a:extLst>
              <a:ext uri="{FF2B5EF4-FFF2-40B4-BE49-F238E27FC236}">
                <a16:creationId xmlns:a16="http://schemas.microsoft.com/office/drawing/2014/main" id="{E8862B40-7721-AD47-A3D1-BF67192A6CA1}"/>
              </a:ext>
            </a:extLst>
          </p:cNvPr>
          <p:cNvSpPr txBox="1"/>
          <p:nvPr/>
        </p:nvSpPr>
        <p:spPr>
          <a:xfrm>
            <a:off x="8344074" y="4626232"/>
            <a:ext cx="572593" cy="584775"/>
          </a:xfrm>
          <a:prstGeom prst="rect">
            <a:avLst/>
          </a:prstGeom>
          <a:noFill/>
        </p:spPr>
        <p:txBody>
          <a:bodyPr wrap="none" rtlCol="0">
            <a:spAutoFit/>
          </a:bodyPr>
          <a:lstStyle/>
          <a:p>
            <a:r>
              <a:rPr lang="en-US" sz="3200" dirty="0"/>
              <a:t>or</a:t>
            </a:r>
          </a:p>
        </p:txBody>
      </p:sp>
      <p:sp>
        <p:nvSpPr>
          <p:cNvPr id="21" name="TextBox 20">
            <a:extLst>
              <a:ext uri="{FF2B5EF4-FFF2-40B4-BE49-F238E27FC236}">
                <a16:creationId xmlns:a16="http://schemas.microsoft.com/office/drawing/2014/main" id="{3629906A-772C-454E-A7DC-75497FBEB134}"/>
              </a:ext>
            </a:extLst>
          </p:cNvPr>
          <p:cNvSpPr txBox="1"/>
          <p:nvPr/>
        </p:nvSpPr>
        <p:spPr>
          <a:xfrm>
            <a:off x="11407172" y="4383453"/>
            <a:ext cx="466794" cy="1107996"/>
          </a:xfrm>
          <a:prstGeom prst="rect">
            <a:avLst/>
          </a:prstGeom>
          <a:noFill/>
        </p:spPr>
        <p:txBody>
          <a:bodyPr wrap="none" rtlCol="0">
            <a:spAutoFit/>
          </a:bodyPr>
          <a:lstStyle/>
          <a:p>
            <a:r>
              <a:rPr lang="en-US" sz="6600" dirty="0"/>
              <a:t>?</a:t>
            </a:r>
          </a:p>
        </p:txBody>
      </p:sp>
    </p:spTree>
    <p:extLst>
      <p:ext uri="{BB962C8B-B14F-4D97-AF65-F5344CB8AC3E}">
        <p14:creationId xmlns:p14="http://schemas.microsoft.com/office/powerpoint/2010/main" val="23302894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1868150" cy="1325563"/>
          </a:xfrm>
        </p:spPr>
        <p:txBody>
          <a:bodyPr anchor="t"/>
          <a:lstStyle/>
          <a:p>
            <a:r>
              <a:rPr lang="en-US" dirty="0"/>
              <a:t>Metaphorical violence on cable news</a:t>
            </a:r>
          </a:p>
        </p:txBody>
      </p:sp>
    </p:spTree>
    <p:extLst>
      <p:ext uri="{BB962C8B-B14F-4D97-AF65-F5344CB8AC3E}">
        <p14:creationId xmlns:p14="http://schemas.microsoft.com/office/powerpoint/2010/main" val="40651595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0" y="1"/>
            <a:ext cx="12287250" cy="704850"/>
          </a:xfrm>
        </p:spPr>
        <p:txBody>
          <a:bodyPr>
            <a:normAutofit/>
          </a:bodyPr>
          <a:lstStyle/>
          <a:p>
            <a:r>
              <a:rPr lang="en-US" sz="4000" dirty="0"/>
              <a:t>Group polarization experimental setup</a:t>
            </a:r>
          </a:p>
        </p:txBody>
      </p:sp>
      <p:pic>
        <p:nvPicPr>
          <p:cNvPr id="31" name="Picture 30">
            <a:extLst>
              <a:ext uri="{FF2B5EF4-FFF2-40B4-BE49-F238E27FC236}">
                <a16:creationId xmlns:a16="http://schemas.microsoft.com/office/drawing/2014/main" id="{16A120BB-5EAE-A843-BCB2-B1D159B4290E}"/>
              </a:ext>
            </a:extLst>
          </p:cNvPr>
          <p:cNvPicPr>
            <a:picLocks noChangeAspect="1"/>
          </p:cNvPicPr>
          <p:nvPr/>
        </p:nvPicPr>
        <p:blipFill>
          <a:blip r:embed="rId3"/>
          <a:stretch>
            <a:fillRect/>
          </a:stretch>
        </p:blipFill>
        <p:spPr>
          <a:xfrm>
            <a:off x="1734285" y="1072601"/>
            <a:ext cx="8723430" cy="5121275"/>
          </a:xfrm>
          <a:prstGeom prst="rect">
            <a:avLst/>
          </a:prstGeom>
        </p:spPr>
      </p:pic>
      <p:sp>
        <p:nvSpPr>
          <p:cNvPr id="32" name="Oval 31">
            <a:extLst>
              <a:ext uri="{FF2B5EF4-FFF2-40B4-BE49-F238E27FC236}">
                <a16:creationId xmlns:a16="http://schemas.microsoft.com/office/drawing/2014/main" id="{F254E3A8-A68F-1040-9E8D-B74C84E345C6}"/>
              </a:ext>
            </a:extLst>
          </p:cNvPr>
          <p:cNvSpPr/>
          <p:nvPr/>
        </p:nvSpPr>
        <p:spPr>
          <a:xfrm>
            <a:off x="2042687" y="5574231"/>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33" name="Oval 32">
            <a:extLst>
              <a:ext uri="{FF2B5EF4-FFF2-40B4-BE49-F238E27FC236}">
                <a16:creationId xmlns:a16="http://schemas.microsoft.com/office/drawing/2014/main" id="{939DCBEC-F7B5-3F48-969D-D7CD30D73DBF}"/>
              </a:ext>
            </a:extLst>
          </p:cNvPr>
          <p:cNvSpPr/>
          <p:nvPr/>
        </p:nvSpPr>
        <p:spPr>
          <a:xfrm>
            <a:off x="2042687" y="3591253"/>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34" name="Oval 33">
            <a:extLst>
              <a:ext uri="{FF2B5EF4-FFF2-40B4-BE49-F238E27FC236}">
                <a16:creationId xmlns:a16="http://schemas.microsoft.com/office/drawing/2014/main" id="{86CAC52B-2344-9340-9249-738A52BA31EC}"/>
              </a:ext>
            </a:extLst>
          </p:cNvPr>
          <p:cNvSpPr/>
          <p:nvPr/>
        </p:nvSpPr>
        <p:spPr>
          <a:xfrm>
            <a:off x="2026368" y="4603735"/>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35" name="Oval 34">
            <a:extLst>
              <a:ext uri="{FF2B5EF4-FFF2-40B4-BE49-F238E27FC236}">
                <a16:creationId xmlns:a16="http://schemas.microsoft.com/office/drawing/2014/main" id="{C0B6A839-7D85-9648-8750-3EAC942CBB45}"/>
              </a:ext>
            </a:extLst>
          </p:cNvPr>
          <p:cNvSpPr/>
          <p:nvPr/>
        </p:nvSpPr>
        <p:spPr>
          <a:xfrm>
            <a:off x="2026369" y="212690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36" name="Oval 35">
            <a:extLst>
              <a:ext uri="{FF2B5EF4-FFF2-40B4-BE49-F238E27FC236}">
                <a16:creationId xmlns:a16="http://schemas.microsoft.com/office/drawing/2014/main" id="{D64D6CBE-85AD-C348-9A8E-61A8D7C90084}"/>
              </a:ext>
            </a:extLst>
          </p:cNvPr>
          <p:cNvSpPr/>
          <p:nvPr/>
        </p:nvSpPr>
        <p:spPr>
          <a:xfrm>
            <a:off x="8605512" y="552610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37" name="Oval 36">
            <a:extLst>
              <a:ext uri="{FF2B5EF4-FFF2-40B4-BE49-F238E27FC236}">
                <a16:creationId xmlns:a16="http://schemas.microsoft.com/office/drawing/2014/main" id="{84BE02FF-67F3-154F-8C1A-61546169EAA2}"/>
              </a:ext>
            </a:extLst>
          </p:cNvPr>
          <p:cNvSpPr/>
          <p:nvPr/>
        </p:nvSpPr>
        <p:spPr>
          <a:xfrm>
            <a:off x="8589193" y="3118349"/>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38" name="Oval 37">
            <a:extLst>
              <a:ext uri="{FF2B5EF4-FFF2-40B4-BE49-F238E27FC236}">
                <a16:creationId xmlns:a16="http://schemas.microsoft.com/office/drawing/2014/main" id="{CE2545E0-22CA-6147-83B2-A4A458E694A0}"/>
              </a:ext>
            </a:extLst>
          </p:cNvPr>
          <p:cNvSpPr/>
          <p:nvPr/>
        </p:nvSpPr>
        <p:spPr>
          <a:xfrm>
            <a:off x="8589194" y="429139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39" name="Oval 38">
            <a:extLst>
              <a:ext uri="{FF2B5EF4-FFF2-40B4-BE49-F238E27FC236}">
                <a16:creationId xmlns:a16="http://schemas.microsoft.com/office/drawing/2014/main" id="{6672018C-6D41-B64D-B104-3C2074C31B43}"/>
              </a:ext>
            </a:extLst>
          </p:cNvPr>
          <p:cNvSpPr/>
          <p:nvPr/>
        </p:nvSpPr>
        <p:spPr>
          <a:xfrm>
            <a:off x="8589194" y="2078781"/>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40" name="Oval 39">
            <a:extLst>
              <a:ext uri="{FF2B5EF4-FFF2-40B4-BE49-F238E27FC236}">
                <a16:creationId xmlns:a16="http://schemas.microsoft.com/office/drawing/2014/main" id="{37FA4BC9-7F81-E04D-8CBA-705E259D1BD3}"/>
              </a:ext>
            </a:extLst>
          </p:cNvPr>
          <p:cNvSpPr/>
          <p:nvPr/>
        </p:nvSpPr>
        <p:spPr>
          <a:xfrm>
            <a:off x="5981503" y="4603735"/>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41" name="Oval 40">
            <a:extLst>
              <a:ext uri="{FF2B5EF4-FFF2-40B4-BE49-F238E27FC236}">
                <a16:creationId xmlns:a16="http://schemas.microsoft.com/office/drawing/2014/main" id="{3C75C1FF-C7BD-4E46-BD34-5DA6E4984226}"/>
              </a:ext>
            </a:extLst>
          </p:cNvPr>
          <p:cNvSpPr/>
          <p:nvPr/>
        </p:nvSpPr>
        <p:spPr>
          <a:xfrm>
            <a:off x="6061434" y="3107497"/>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42" name="Oval 41">
            <a:extLst>
              <a:ext uri="{FF2B5EF4-FFF2-40B4-BE49-F238E27FC236}">
                <a16:creationId xmlns:a16="http://schemas.microsoft.com/office/drawing/2014/main" id="{02AE0114-8A65-2949-843D-29175FDFEC93}"/>
              </a:ext>
            </a:extLst>
          </p:cNvPr>
          <p:cNvSpPr/>
          <p:nvPr/>
        </p:nvSpPr>
        <p:spPr>
          <a:xfrm>
            <a:off x="6975835" y="3598344"/>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43" name="Oval 42">
            <a:extLst>
              <a:ext uri="{FF2B5EF4-FFF2-40B4-BE49-F238E27FC236}">
                <a16:creationId xmlns:a16="http://schemas.microsoft.com/office/drawing/2014/main" id="{178D7040-41C3-1F47-967D-DDA189F339D4}"/>
              </a:ext>
            </a:extLst>
          </p:cNvPr>
          <p:cNvSpPr/>
          <p:nvPr/>
        </p:nvSpPr>
        <p:spPr>
          <a:xfrm>
            <a:off x="5089284" y="342900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Tree>
    <p:extLst>
      <p:ext uri="{BB962C8B-B14F-4D97-AF65-F5344CB8AC3E}">
        <p14:creationId xmlns:p14="http://schemas.microsoft.com/office/powerpoint/2010/main" val="38320357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0" y="0"/>
            <a:ext cx="11839575" cy="1325563"/>
          </a:xfrm>
        </p:spPr>
        <p:txBody>
          <a:bodyPr/>
          <a:lstStyle/>
          <a:p>
            <a:r>
              <a:rPr lang="en-US" dirty="0"/>
              <a:t>Group polarization</a:t>
            </a:r>
          </a:p>
        </p:txBody>
      </p:sp>
      <p:grpSp>
        <p:nvGrpSpPr>
          <p:cNvPr id="44" name="Group 43">
            <a:extLst>
              <a:ext uri="{FF2B5EF4-FFF2-40B4-BE49-F238E27FC236}">
                <a16:creationId xmlns:a16="http://schemas.microsoft.com/office/drawing/2014/main" id="{A6E70785-23F9-B944-9AC8-E2EBC120BA46}"/>
              </a:ext>
            </a:extLst>
          </p:cNvPr>
          <p:cNvGrpSpPr/>
          <p:nvPr/>
        </p:nvGrpSpPr>
        <p:grpSpPr>
          <a:xfrm>
            <a:off x="3202609" y="1580796"/>
            <a:ext cx="5305819" cy="4605632"/>
            <a:chOff x="-601129" y="1474050"/>
            <a:chExt cx="5281675" cy="4584672"/>
          </a:xfrm>
        </p:grpSpPr>
        <p:grpSp>
          <p:nvGrpSpPr>
            <p:cNvPr id="45" name="Group 44">
              <a:extLst>
                <a:ext uri="{FF2B5EF4-FFF2-40B4-BE49-F238E27FC236}">
                  <a16:creationId xmlns:a16="http://schemas.microsoft.com/office/drawing/2014/main" id="{F8257BD3-88B5-6540-9A65-9AB8D146AFCD}"/>
                </a:ext>
              </a:extLst>
            </p:cNvPr>
            <p:cNvGrpSpPr/>
            <p:nvPr/>
          </p:nvGrpSpPr>
          <p:grpSpPr>
            <a:xfrm>
              <a:off x="-601129" y="1474050"/>
              <a:ext cx="5281675" cy="4584672"/>
              <a:chOff x="5834781" y="1639897"/>
              <a:chExt cx="5735044" cy="4978210"/>
            </a:xfrm>
          </p:grpSpPr>
          <p:cxnSp>
            <p:nvCxnSpPr>
              <p:cNvPr id="57" name="Straight Arrow Connector 56">
                <a:extLst>
                  <a:ext uri="{FF2B5EF4-FFF2-40B4-BE49-F238E27FC236}">
                    <a16:creationId xmlns:a16="http://schemas.microsoft.com/office/drawing/2014/main" id="{B115C4EE-D0F8-2943-9697-7D5E7AA07928}"/>
                  </a:ext>
                </a:extLst>
              </p:cNvPr>
              <p:cNvCxnSpPr>
                <a:cxnSpLocks/>
              </p:cNvCxnSpPr>
              <p:nvPr/>
            </p:nvCxnSpPr>
            <p:spPr>
              <a:xfrm flipV="1">
                <a:off x="7315206" y="2075486"/>
                <a:ext cx="0" cy="4196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F0E92CB9-85C7-414B-AEAB-CC4167C636EF}"/>
                  </a:ext>
                </a:extLst>
              </p:cNvPr>
              <p:cNvCxnSpPr>
                <a:cxnSpLocks/>
              </p:cNvCxnSpPr>
              <p:nvPr/>
            </p:nvCxnSpPr>
            <p:spPr>
              <a:xfrm>
                <a:off x="7187759" y="6026722"/>
                <a:ext cx="33476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A2426E54-5C79-0E43-8188-01EDE3D6CF01}"/>
                  </a:ext>
                </a:extLst>
              </p:cNvPr>
              <p:cNvSpPr txBox="1"/>
              <p:nvPr/>
            </p:nvSpPr>
            <p:spPr>
              <a:xfrm>
                <a:off x="5834781" y="1639897"/>
                <a:ext cx="2705957" cy="401034"/>
              </a:xfrm>
              <a:prstGeom prst="rect">
                <a:avLst/>
              </a:prstGeom>
              <a:noFill/>
            </p:spPr>
            <p:txBody>
              <a:bodyPr wrap="square" rtlCol="0">
                <a:spAutoFit/>
              </a:bodyPr>
              <a:lstStyle/>
              <a:p>
                <a:r>
                  <a:rPr lang="en-US" b="1" dirty="0"/>
                  <a:t>Opinion extremity</a:t>
                </a:r>
              </a:p>
            </p:txBody>
          </p:sp>
          <p:sp>
            <p:nvSpPr>
              <p:cNvPr id="60" name="TextBox 59">
                <a:extLst>
                  <a:ext uri="{FF2B5EF4-FFF2-40B4-BE49-F238E27FC236}">
                    <a16:creationId xmlns:a16="http://schemas.microsoft.com/office/drawing/2014/main" id="{7B0A246B-E0FC-FB40-A9F5-80543C987493}"/>
                  </a:ext>
                </a:extLst>
              </p:cNvPr>
              <p:cNvSpPr txBox="1"/>
              <p:nvPr/>
            </p:nvSpPr>
            <p:spPr>
              <a:xfrm>
                <a:off x="10446589" y="5510230"/>
                <a:ext cx="780833" cy="401034"/>
              </a:xfrm>
              <a:prstGeom prst="rect">
                <a:avLst/>
              </a:prstGeom>
              <a:noFill/>
            </p:spPr>
            <p:txBody>
              <a:bodyPr wrap="none" rtlCol="0">
                <a:spAutoFit/>
              </a:bodyPr>
              <a:lstStyle/>
              <a:p>
                <a:r>
                  <a:rPr lang="en-US" b="1" dirty="0"/>
                  <a:t>Time</a:t>
                </a:r>
              </a:p>
            </p:txBody>
          </p:sp>
          <p:cxnSp>
            <p:nvCxnSpPr>
              <p:cNvPr id="61" name="Straight Connector 60">
                <a:extLst>
                  <a:ext uri="{FF2B5EF4-FFF2-40B4-BE49-F238E27FC236}">
                    <a16:creationId xmlns:a16="http://schemas.microsoft.com/office/drawing/2014/main" id="{6143056D-F977-FA41-8963-182CDF047F88}"/>
                  </a:ext>
                </a:extLst>
              </p:cNvPr>
              <p:cNvCxnSpPr/>
              <p:nvPr/>
            </p:nvCxnSpPr>
            <p:spPr>
              <a:xfrm>
                <a:off x="7785323" y="5892798"/>
                <a:ext cx="0" cy="249382"/>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545C661-A61B-4142-B0C8-2F3DC96E7D51}"/>
                  </a:ext>
                </a:extLst>
              </p:cNvPr>
              <p:cNvCxnSpPr/>
              <p:nvPr/>
            </p:nvCxnSpPr>
            <p:spPr>
              <a:xfrm>
                <a:off x="9794382" y="5902031"/>
                <a:ext cx="0" cy="249382"/>
              </a:xfrm>
              <a:prstGeom prst="line">
                <a:avLst/>
              </a:prstGeom>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7CD9239-3525-314E-9C8A-0565057AD024}"/>
                  </a:ext>
                </a:extLst>
              </p:cNvPr>
              <p:cNvSpPr txBox="1"/>
              <p:nvPr/>
            </p:nvSpPr>
            <p:spPr>
              <a:xfrm>
                <a:off x="7435047" y="6217072"/>
                <a:ext cx="1843644" cy="401033"/>
              </a:xfrm>
              <a:prstGeom prst="rect">
                <a:avLst/>
              </a:prstGeom>
              <a:noFill/>
            </p:spPr>
            <p:txBody>
              <a:bodyPr wrap="none" rtlCol="0">
                <a:spAutoFit/>
              </a:bodyPr>
              <a:lstStyle/>
              <a:p>
                <a:r>
                  <a:rPr lang="en-US" i="1" dirty="0"/>
                  <a:t>Pre-discussion</a:t>
                </a:r>
              </a:p>
            </p:txBody>
          </p:sp>
          <p:sp>
            <p:nvSpPr>
              <p:cNvPr id="64" name="TextBox 63">
                <a:extLst>
                  <a:ext uri="{FF2B5EF4-FFF2-40B4-BE49-F238E27FC236}">
                    <a16:creationId xmlns:a16="http://schemas.microsoft.com/office/drawing/2014/main" id="{988505A6-6E17-B640-98A3-96F0F8032287}"/>
                  </a:ext>
                </a:extLst>
              </p:cNvPr>
              <p:cNvSpPr txBox="1"/>
              <p:nvPr/>
            </p:nvSpPr>
            <p:spPr>
              <a:xfrm>
                <a:off x="9614783" y="6217071"/>
                <a:ext cx="1955042" cy="401036"/>
              </a:xfrm>
              <a:prstGeom prst="rect">
                <a:avLst/>
              </a:prstGeom>
              <a:noFill/>
            </p:spPr>
            <p:txBody>
              <a:bodyPr wrap="none" rtlCol="0">
                <a:spAutoFit/>
              </a:bodyPr>
              <a:lstStyle/>
              <a:p>
                <a:r>
                  <a:rPr lang="en-US" i="1" dirty="0"/>
                  <a:t>Post-discussion</a:t>
                </a:r>
              </a:p>
            </p:txBody>
          </p:sp>
          <p:cxnSp>
            <p:nvCxnSpPr>
              <p:cNvPr id="65" name="Straight Connector 64">
                <a:extLst>
                  <a:ext uri="{FF2B5EF4-FFF2-40B4-BE49-F238E27FC236}">
                    <a16:creationId xmlns:a16="http://schemas.microsoft.com/office/drawing/2014/main" id="{A494ACDB-ADD3-154A-B1DE-587F07F36F02}"/>
                  </a:ext>
                </a:extLst>
              </p:cNvPr>
              <p:cNvCxnSpPr>
                <a:cxnSpLocks/>
              </p:cNvCxnSpPr>
              <p:nvPr/>
            </p:nvCxnSpPr>
            <p:spPr>
              <a:xfrm rot="5400000">
                <a:off x="7312450" y="2197788"/>
                <a:ext cx="0" cy="249382"/>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CA37B3D3-696C-6140-B8D0-C3E3EC151F5C}"/>
                  </a:ext>
                </a:extLst>
              </p:cNvPr>
              <p:cNvSpPr txBox="1"/>
              <p:nvPr/>
            </p:nvSpPr>
            <p:spPr>
              <a:xfrm>
                <a:off x="6722204" y="5822463"/>
                <a:ext cx="339765" cy="401034"/>
              </a:xfrm>
              <a:prstGeom prst="rect">
                <a:avLst/>
              </a:prstGeom>
              <a:noFill/>
            </p:spPr>
            <p:txBody>
              <a:bodyPr wrap="none" rtlCol="0">
                <a:spAutoFit/>
              </a:bodyPr>
              <a:lstStyle/>
              <a:p>
                <a:r>
                  <a:rPr lang="en-US" i="1" dirty="0"/>
                  <a:t>0</a:t>
                </a:r>
              </a:p>
            </p:txBody>
          </p:sp>
          <p:sp>
            <p:nvSpPr>
              <p:cNvPr id="67" name="TextBox 66">
                <a:extLst>
                  <a:ext uri="{FF2B5EF4-FFF2-40B4-BE49-F238E27FC236}">
                    <a16:creationId xmlns:a16="http://schemas.microsoft.com/office/drawing/2014/main" id="{B9772688-52A9-ED4A-A496-A53EAE408322}"/>
                  </a:ext>
                </a:extLst>
              </p:cNvPr>
              <p:cNvSpPr txBox="1"/>
              <p:nvPr/>
            </p:nvSpPr>
            <p:spPr>
              <a:xfrm>
                <a:off x="6789768" y="2109233"/>
                <a:ext cx="339765" cy="401034"/>
              </a:xfrm>
              <a:prstGeom prst="rect">
                <a:avLst/>
              </a:prstGeom>
              <a:noFill/>
            </p:spPr>
            <p:txBody>
              <a:bodyPr wrap="none" rtlCol="0">
                <a:spAutoFit/>
              </a:bodyPr>
              <a:lstStyle/>
              <a:p>
                <a:r>
                  <a:rPr lang="en-US" i="1" dirty="0"/>
                  <a:t>1</a:t>
                </a:r>
              </a:p>
            </p:txBody>
          </p:sp>
        </p:grpSp>
        <p:sp>
          <p:nvSpPr>
            <p:cNvPr id="46" name="Oval 45">
              <a:extLst>
                <a:ext uri="{FF2B5EF4-FFF2-40B4-BE49-F238E27FC236}">
                  <a16:creationId xmlns:a16="http://schemas.microsoft.com/office/drawing/2014/main" id="{F3DFECB0-8636-084E-B1B7-CDB098E61017}"/>
                </a:ext>
              </a:extLst>
            </p:cNvPr>
            <p:cNvSpPr/>
            <p:nvPr/>
          </p:nvSpPr>
          <p:spPr>
            <a:xfrm>
              <a:off x="1025772" y="4875005"/>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cxnSp>
          <p:nvCxnSpPr>
            <p:cNvPr id="47" name="Straight Arrow Connector 46">
              <a:extLst>
                <a:ext uri="{FF2B5EF4-FFF2-40B4-BE49-F238E27FC236}">
                  <a16:creationId xmlns:a16="http://schemas.microsoft.com/office/drawing/2014/main" id="{F52FFBD1-29B9-5C4A-A880-2A4E09657FFD}"/>
                </a:ext>
              </a:extLst>
            </p:cNvPr>
            <p:cNvCxnSpPr>
              <a:cxnSpLocks/>
              <a:stCxn id="55" idx="6"/>
              <a:endCxn id="56" idx="2"/>
            </p:cNvCxnSpPr>
            <p:nvPr/>
          </p:nvCxnSpPr>
          <p:spPr>
            <a:xfrm flipV="1">
              <a:off x="1323041" y="3133881"/>
              <a:ext cx="1607982" cy="945097"/>
            </a:xfrm>
            <a:prstGeom prst="straightConnector1">
              <a:avLst/>
            </a:prstGeom>
            <a:ln w="38100">
              <a:solidFill>
                <a:schemeClr val="bg2">
                  <a:lumMod val="25000"/>
                </a:schemeClr>
              </a:solidFill>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08B2A7AE-0BEA-A14A-AE5C-15C099967701}"/>
                </a:ext>
              </a:extLst>
            </p:cNvPr>
            <p:cNvSpPr/>
            <p:nvPr/>
          </p:nvSpPr>
          <p:spPr>
            <a:xfrm>
              <a:off x="1025772" y="2360027"/>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49" name="Oval 48">
              <a:extLst>
                <a:ext uri="{FF2B5EF4-FFF2-40B4-BE49-F238E27FC236}">
                  <a16:creationId xmlns:a16="http://schemas.microsoft.com/office/drawing/2014/main" id="{95FB2F9F-A319-6444-B2D9-1D00561CDB1D}"/>
                </a:ext>
              </a:extLst>
            </p:cNvPr>
            <p:cNvSpPr/>
            <p:nvPr/>
          </p:nvSpPr>
          <p:spPr>
            <a:xfrm>
              <a:off x="1025772" y="4418551"/>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50" name="Oval 49">
              <a:extLst>
                <a:ext uri="{FF2B5EF4-FFF2-40B4-BE49-F238E27FC236}">
                  <a16:creationId xmlns:a16="http://schemas.microsoft.com/office/drawing/2014/main" id="{E8CEF042-86AC-D141-846B-BF0C641439CB}"/>
                </a:ext>
              </a:extLst>
            </p:cNvPr>
            <p:cNvSpPr/>
            <p:nvPr/>
          </p:nvSpPr>
          <p:spPr>
            <a:xfrm>
              <a:off x="1025772" y="3476573"/>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51" name="Oval 50">
              <a:extLst>
                <a:ext uri="{FF2B5EF4-FFF2-40B4-BE49-F238E27FC236}">
                  <a16:creationId xmlns:a16="http://schemas.microsoft.com/office/drawing/2014/main" id="{28987491-BAEE-BB46-A05D-84EF474C2A58}"/>
                </a:ext>
              </a:extLst>
            </p:cNvPr>
            <p:cNvSpPr/>
            <p:nvPr/>
          </p:nvSpPr>
          <p:spPr>
            <a:xfrm>
              <a:off x="2891146" y="3859494"/>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52" name="Oval 51">
              <a:extLst>
                <a:ext uri="{FF2B5EF4-FFF2-40B4-BE49-F238E27FC236}">
                  <a16:creationId xmlns:a16="http://schemas.microsoft.com/office/drawing/2014/main" id="{7D05E042-56B0-7B43-8E28-BF9E732504B0}"/>
                </a:ext>
              </a:extLst>
            </p:cNvPr>
            <p:cNvSpPr/>
            <p:nvPr/>
          </p:nvSpPr>
          <p:spPr>
            <a:xfrm>
              <a:off x="2876258" y="2396559"/>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53" name="Oval 52">
              <a:extLst>
                <a:ext uri="{FF2B5EF4-FFF2-40B4-BE49-F238E27FC236}">
                  <a16:creationId xmlns:a16="http://schemas.microsoft.com/office/drawing/2014/main" id="{A56CFAD7-8438-334A-931C-945BE224FF37}"/>
                </a:ext>
              </a:extLst>
            </p:cNvPr>
            <p:cNvSpPr/>
            <p:nvPr/>
          </p:nvSpPr>
          <p:spPr>
            <a:xfrm>
              <a:off x="2891146" y="3176780"/>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54" name="Oval 53">
              <a:extLst>
                <a:ext uri="{FF2B5EF4-FFF2-40B4-BE49-F238E27FC236}">
                  <a16:creationId xmlns:a16="http://schemas.microsoft.com/office/drawing/2014/main" id="{926B87FB-FA7C-B642-B234-A2BF0015F3D7}"/>
                </a:ext>
              </a:extLst>
            </p:cNvPr>
            <p:cNvSpPr/>
            <p:nvPr/>
          </p:nvSpPr>
          <p:spPr>
            <a:xfrm>
              <a:off x="2876258" y="2673677"/>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55" name="Oval 54">
              <a:extLst>
                <a:ext uri="{FF2B5EF4-FFF2-40B4-BE49-F238E27FC236}">
                  <a16:creationId xmlns:a16="http://schemas.microsoft.com/office/drawing/2014/main" id="{FE992D62-A79C-6348-9340-ADE935706017}"/>
                </a:ext>
              </a:extLst>
            </p:cNvPr>
            <p:cNvSpPr/>
            <p:nvPr/>
          </p:nvSpPr>
          <p:spPr>
            <a:xfrm>
              <a:off x="1065650" y="3950282"/>
              <a:ext cx="257391" cy="257391"/>
            </a:xfrm>
            <a:prstGeom prst="ellipse">
              <a:avLst/>
            </a:prstGeom>
            <a:solidFill>
              <a:schemeClr val="bg2">
                <a:lumMod val="5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sp>
          <p:nvSpPr>
            <p:cNvPr id="56" name="Oval 55">
              <a:extLst>
                <a:ext uri="{FF2B5EF4-FFF2-40B4-BE49-F238E27FC236}">
                  <a16:creationId xmlns:a16="http://schemas.microsoft.com/office/drawing/2014/main" id="{D0704A04-E22C-0D46-861A-4EC6E2C49CE6}"/>
                </a:ext>
              </a:extLst>
            </p:cNvPr>
            <p:cNvSpPr/>
            <p:nvPr/>
          </p:nvSpPr>
          <p:spPr>
            <a:xfrm>
              <a:off x="2931024" y="3005185"/>
              <a:ext cx="257391" cy="257391"/>
            </a:xfrm>
            <a:prstGeom prst="ellipse">
              <a:avLst/>
            </a:prstGeom>
            <a:solidFill>
              <a:schemeClr val="bg2">
                <a:lumMod val="5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grpSp>
      <p:sp>
        <p:nvSpPr>
          <p:cNvPr id="68" name="Left Brace 67">
            <a:extLst>
              <a:ext uri="{FF2B5EF4-FFF2-40B4-BE49-F238E27FC236}">
                <a16:creationId xmlns:a16="http://schemas.microsoft.com/office/drawing/2014/main" id="{96A020A0-087D-9548-B128-F9BC71610F24}"/>
              </a:ext>
            </a:extLst>
          </p:cNvPr>
          <p:cNvSpPr/>
          <p:nvPr/>
        </p:nvSpPr>
        <p:spPr>
          <a:xfrm>
            <a:off x="4068526" y="3254326"/>
            <a:ext cx="451437" cy="940254"/>
          </a:xfrm>
          <a:prstGeom prst="leftBrace">
            <a:avLst>
              <a:gd name="adj1" fmla="val 41117"/>
              <a:gd name="adj2" fmla="val 5159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69" name="TextBox 68">
            <a:extLst>
              <a:ext uri="{FF2B5EF4-FFF2-40B4-BE49-F238E27FC236}">
                <a16:creationId xmlns:a16="http://schemas.microsoft.com/office/drawing/2014/main" id="{295673C8-D457-F944-8637-F0C095430DC6}"/>
              </a:ext>
            </a:extLst>
          </p:cNvPr>
          <p:cNvSpPr txBox="1"/>
          <p:nvPr/>
        </p:nvSpPr>
        <p:spPr>
          <a:xfrm>
            <a:off x="2917181" y="3485999"/>
            <a:ext cx="1273810" cy="584775"/>
          </a:xfrm>
          <a:prstGeom prst="rect">
            <a:avLst/>
          </a:prstGeom>
          <a:noFill/>
        </p:spPr>
        <p:txBody>
          <a:bodyPr wrap="square" rtlCol="0">
            <a:spAutoFit/>
          </a:bodyPr>
          <a:lstStyle/>
          <a:p>
            <a:pPr algn="ctr"/>
            <a:r>
              <a:rPr lang="en-US" sz="1600" b="1" i="1" dirty="0"/>
              <a:t>Opinion shift</a:t>
            </a:r>
          </a:p>
        </p:txBody>
      </p:sp>
      <p:cxnSp>
        <p:nvCxnSpPr>
          <p:cNvPr id="70" name="Straight Connector 69">
            <a:extLst>
              <a:ext uri="{FF2B5EF4-FFF2-40B4-BE49-F238E27FC236}">
                <a16:creationId xmlns:a16="http://schemas.microsoft.com/office/drawing/2014/main" id="{238B9E80-1CAA-924A-8C98-A9D877FF6516}"/>
              </a:ext>
            </a:extLst>
          </p:cNvPr>
          <p:cNvCxnSpPr>
            <a:stCxn id="56" idx="2"/>
            <a:endCxn id="68" idx="0"/>
          </p:cNvCxnSpPr>
          <p:nvPr/>
        </p:nvCxnSpPr>
        <p:spPr>
          <a:xfrm flipH="1">
            <a:off x="4519963" y="3248210"/>
            <a:ext cx="2230945" cy="6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113F99B-B8BA-AD43-B137-59AF3696639C}"/>
              </a:ext>
            </a:extLst>
          </p:cNvPr>
          <p:cNvCxnSpPr>
            <a:cxnSpLocks/>
            <a:stCxn id="55" idx="2"/>
            <a:endCxn id="68" idx="2"/>
          </p:cNvCxnSpPr>
          <p:nvPr/>
        </p:nvCxnSpPr>
        <p:spPr>
          <a:xfrm flipH="1" flipV="1">
            <a:off x="4519963" y="4194580"/>
            <a:ext cx="357044" cy="30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7402730C-2D10-EC42-A25F-2C2E33501135}"/>
              </a:ext>
            </a:extLst>
          </p:cNvPr>
          <p:cNvSpPr/>
          <p:nvPr/>
        </p:nvSpPr>
        <p:spPr>
          <a:xfrm>
            <a:off x="3077800" y="1319815"/>
            <a:ext cx="5579390" cy="51953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1C51616C-8DF2-AE45-939B-36694CD99BDE}"/>
              </a:ext>
            </a:extLst>
          </p:cNvPr>
          <p:cNvSpPr txBox="1"/>
          <p:nvPr/>
        </p:nvSpPr>
        <p:spPr>
          <a:xfrm>
            <a:off x="6526875" y="1500728"/>
            <a:ext cx="1981554" cy="461665"/>
          </a:xfrm>
          <a:prstGeom prst="rect">
            <a:avLst/>
          </a:prstGeom>
          <a:noFill/>
          <a:ln>
            <a:solidFill>
              <a:srgbClr val="000000"/>
            </a:solidFill>
            <a:prstDash val="sysDash"/>
          </a:ln>
        </p:spPr>
        <p:txBody>
          <a:bodyPr wrap="square" rtlCol="0">
            <a:spAutoFit/>
          </a:bodyPr>
          <a:lstStyle/>
          <a:p>
            <a:r>
              <a:rPr lang="en-US" sz="1200" dirty="0">
                <a:cs typeface="Times New Roman" panose="02020603050405020304" pitchFamily="18" charset="0"/>
              </a:rPr>
              <a:t>          Participant </a:t>
            </a:r>
            <a:r>
              <a:rPr lang="en-US" sz="1200" i="1" dirty="0">
                <a:cs typeface="Times New Roman" panose="02020603050405020304" pitchFamily="18" charset="0"/>
              </a:rPr>
              <a:t>i</a:t>
            </a:r>
            <a:r>
              <a:rPr lang="en-US" sz="1200" dirty="0">
                <a:cs typeface="Times New Roman" panose="02020603050405020304" pitchFamily="18" charset="0"/>
              </a:rPr>
              <a:t> opinion</a:t>
            </a:r>
          </a:p>
          <a:p>
            <a:r>
              <a:rPr lang="en-US" sz="1200" dirty="0">
                <a:cs typeface="Times New Roman" panose="02020603050405020304" pitchFamily="18" charset="0"/>
              </a:rPr>
              <a:t>          Mean group opinion</a:t>
            </a:r>
          </a:p>
        </p:txBody>
      </p:sp>
      <p:sp>
        <p:nvSpPr>
          <p:cNvPr id="74" name="Oval 73">
            <a:extLst>
              <a:ext uri="{FF2B5EF4-FFF2-40B4-BE49-F238E27FC236}">
                <a16:creationId xmlns:a16="http://schemas.microsoft.com/office/drawing/2014/main" id="{C5BA7FF5-E5D1-0740-8E48-1EF0435D5F9A}"/>
              </a:ext>
            </a:extLst>
          </p:cNvPr>
          <p:cNvSpPr/>
          <p:nvPr/>
        </p:nvSpPr>
        <p:spPr>
          <a:xfrm>
            <a:off x="6630663" y="1575699"/>
            <a:ext cx="129867" cy="129867"/>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00" i="1" dirty="0">
                <a:solidFill>
                  <a:schemeClr val="bg1"/>
                </a:solidFill>
              </a:rPr>
              <a:t>i</a:t>
            </a:r>
            <a:endParaRPr lang="en-US" sz="1100" i="1" dirty="0"/>
          </a:p>
        </p:txBody>
      </p:sp>
      <p:sp>
        <p:nvSpPr>
          <p:cNvPr id="75" name="Oval 74">
            <a:extLst>
              <a:ext uri="{FF2B5EF4-FFF2-40B4-BE49-F238E27FC236}">
                <a16:creationId xmlns:a16="http://schemas.microsoft.com/office/drawing/2014/main" id="{05003BB3-DFB2-FE44-A655-DB3A9E4E8191}"/>
              </a:ext>
            </a:extLst>
          </p:cNvPr>
          <p:cNvSpPr/>
          <p:nvPr/>
        </p:nvSpPr>
        <p:spPr>
          <a:xfrm>
            <a:off x="6635919" y="1766571"/>
            <a:ext cx="129868" cy="129867"/>
          </a:xfrm>
          <a:prstGeom prst="ellipse">
            <a:avLst/>
          </a:prstGeom>
          <a:solidFill>
            <a:schemeClr val="bg2">
              <a:lumMod val="5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sp>
        <p:nvSpPr>
          <p:cNvPr id="76" name="TextBox 75">
            <a:extLst>
              <a:ext uri="{FF2B5EF4-FFF2-40B4-BE49-F238E27FC236}">
                <a16:creationId xmlns:a16="http://schemas.microsoft.com/office/drawing/2014/main" id="{DA55F886-7828-9248-BE14-A9BC2788A905}"/>
              </a:ext>
            </a:extLst>
          </p:cNvPr>
          <p:cNvSpPr txBox="1"/>
          <p:nvPr/>
        </p:nvSpPr>
        <p:spPr>
          <a:xfrm>
            <a:off x="3104143" y="941315"/>
            <a:ext cx="5044971" cy="369332"/>
          </a:xfrm>
          <a:prstGeom prst="rect">
            <a:avLst/>
          </a:prstGeom>
          <a:noFill/>
        </p:spPr>
        <p:txBody>
          <a:bodyPr wrap="none" rtlCol="0">
            <a:spAutoFit/>
          </a:bodyPr>
          <a:lstStyle/>
          <a:p>
            <a:r>
              <a:rPr lang="en-US" b="1" dirty="0"/>
              <a:t>Figure: </a:t>
            </a:r>
            <a:r>
              <a:rPr lang="en-US" dirty="0"/>
              <a:t>Schematic of a single experimental trial</a:t>
            </a:r>
          </a:p>
        </p:txBody>
      </p:sp>
    </p:spTree>
    <p:extLst>
      <p:ext uri="{BB962C8B-B14F-4D97-AF65-F5344CB8AC3E}">
        <p14:creationId xmlns:p14="http://schemas.microsoft.com/office/powerpoint/2010/main" val="39133298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0" y="1"/>
            <a:ext cx="12287250" cy="704850"/>
          </a:xfrm>
        </p:spPr>
        <p:txBody>
          <a:bodyPr>
            <a:normAutofit/>
          </a:bodyPr>
          <a:lstStyle/>
          <a:p>
            <a:r>
              <a:rPr lang="en-US" sz="4000" dirty="0"/>
              <a:t>Group polarization experimental setup</a:t>
            </a:r>
          </a:p>
        </p:txBody>
      </p:sp>
      <p:pic>
        <p:nvPicPr>
          <p:cNvPr id="31" name="Picture 30">
            <a:extLst>
              <a:ext uri="{FF2B5EF4-FFF2-40B4-BE49-F238E27FC236}">
                <a16:creationId xmlns:a16="http://schemas.microsoft.com/office/drawing/2014/main" id="{16A120BB-5EAE-A843-BCB2-B1D159B4290E}"/>
              </a:ext>
            </a:extLst>
          </p:cNvPr>
          <p:cNvPicPr>
            <a:picLocks noChangeAspect="1"/>
          </p:cNvPicPr>
          <p:nvPr/>
        </p:nvPicPr>
        <p:blipFill>
          <a:blip r:embed="rId3"/>
          <a:stretch>
            <a:fillRect/>
          </a:stretch>
        </p:blipFill>
        <p:spPr>
          <a:xfrm>
            <a:off x="1734285" y="1072601"/>
            <a:ext cx="8723430" cy="5121275"/>
          </a:xfrm>
          <a:prstGeom prst="rect">
            <a:avLst/>
          </a:prstGeom>
        </p:spPr>
      </p:pic>
      <p:sp>
        <p:nvSpPr>
          <p:cNvPr id="32" name="Oval 31">
            <a:extLst>
              <a:ext uri="{FF2B5EF4-FFF2-40B4-BE49-F238E27FC236}">
                <a16:creationId xmlns:a16="http://schemas.microsoft.com/office/drawing/2014/main" id="{F254E3A8-A68F-1040-9E8D-B74C84E345C6}"/>
              </a:ext>
            </a:extLst>
          </p:cNvPr>
          <p:cNvSpPr/>
          <p:nvPr/>
        </p:nvSpPr>
        <p:spPr>
          <a:xfrm>
            <a:off x="2042687" y="5574231"/>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33" name="Oval 32">
            <a:extLst>
              <a:ext uri="{FF2B5EF4-FFF2-40B4-BE49-F238E27FC236}">
                <a16:creationId xmlns:a16="http://schemas.microsoft.com/office/drawing/2014/main" id="{939DCBEC-F7B5-3F48-969D-D7CD30D73DBF}"/>
              </a:ext>
            </a:extLst>
          </p:cNvPr>
          <p:cNvSpPr/>
          <p:nvPr/>
        </p:nvSpPr>
        <p:spPr>
          <a:xfrm>
            <a:off x="2042687" y="3591253"/>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34" name="Oval 33">
            <a:extLst>
              <a:ext uri="{FF2B5EF4-FFF2-40B4-BE49-F238E27FC236}">
                <a16:creationId xmlns:a16="http://schemas.microsoft.com/office/drawing/2014/main" id="{86CAC52B-2344-9340-9249-738A52BA31EC}"/>
              </a:ext>
            </a:extLst>
          </p:cNvPr>
          <p:cNvSpPr/>
          <p:nvPr/>
        </p:nvSpPr>
        <p:spPr>
          <a:xfrm>
            <a:off x="2026368" y="4603735"/>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35" name="Oval 34">
            <a:extLst>
              <a:ext uri="{FF2B5EF4-FFF2-40B4-BE49-F238E27FC236}">
                <a16:creationId xmlns:a16="http://schemas.microsoft.com/office/drawing/2014/main" id="{C0B6A839-7D85-9648-8750-3EAC942CBB45}"/>
              </a:ext>
            </a:extLst>
          </p:cNvPr>
          <p:cNvSpPr/>
          <p:nvPr/>
        </p:nvSpPr>
        <p:spPr>
          <a:xfrm>
            <a:off x="2026369" y="212690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36" name="Oval 35">
            <a:extLst>
              <a:ext uri="{FF2B5EF4-FFF2-40B4-BE49-F238E27FC236}">
                <a16:creationId xmlns:a16="http://schemas.microsoft.com/office/drawing/2014/main" id="{D64D6CBE-85AD-C348-9A8E-61A8D7C90084}"/>
              </a:ext>
            </a:extLst>
          </p:cNvPr>
          <p:cNvSpPr/>
          <p:nvPr/>
        </p:nvSpPr>
        <p:spPr>
          <a:xfrm>
            <a:off x="8605512" y="552610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37" name="Oval 36">
            <a:extLst>
              <a:ext uri="{FF2B5EF4-FFF2-40B4-BE49-F238E27FC236}">
                <a16:creationId xmlns:a16="http://schemas.microsoft.com/office/drawing/2014/main" id="{84BE02FF-67F3-154F-8C1A-61546169EAA2}"/>
              </a:ext>
            </a:extLst>
          </p:cNvPr>
          <p:cNvSpPr/>
          <p:nvPr/>
        </p:nvSpPr>
        <p:spPr>
          <a:xfrm>
            <a:off x="8589193" y="3118349"/>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38" name="Oval 37">
            <a:extLst>
              <a:ext uri="{FF2B5EF4-FFF2-40B4-BE49-F238E27FC236}">
                <a16:creationId xmlns:a16="http://schemas.microsoft.com/office/drawing/2014/main" id="{CE2545E0-22CA-6147-83B2-A4A458E694A0}"/>
              </a:ext>
            </a:extLst>
          </p:cNvPr>
          <p:cNvSpPr/>
          <p:nvPr/>
        </p:nvSpPr>
        <p:spPr>
          <a:xfrm>
            <a:off x="8589194" y="429139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39" name="Oval 38">
            <a:extLst>
              <a:ext uri="{FF2B5EF4-FFF2-40B4-BE49-F238E27FC236}">
                <a16:creationId xmlns:a16="http://schemas.microsoft.com/office/drawing/2014/main" id="{6672018C-6D41-B64D-B104-3C2074C31B43}"/>
              </a:ext>
            </a:extLst>
          </p:cNvPr>
          <p:cNvSpPr/>
          <p:nvPr/>
        </p:nvSpPr>
        <p:spPr>
          <a:xfrm>
            <a:off x="8589194" y="2078781"/>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40" name="Oval 39">
            <a:extLst>
              <a:ext uri="{FF2B5EF4-FFF2-40B4-BE49-F238E27FC236}">
                <a16:creationId xmlns:a16="http://schemas.microsoft.com/office/drawing/2014/main" id="{37FA4BC9-7F81-E04D-8CBA-705E259D1BD3}"/>
              </a:ext>
            </a:extLst>
          </p:cNvPr>
          <p:cNvSpPr/>
          <p:nvPr/>
        </p:nvSpPr>
        <p:spPr>
          <a:xfrm>
            <a:off x="5981503" y="4603735"/>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41" name="Oval 40">
            <a:extLst>
              <a:ext uri="{FF2B5EF4-FFF2-40B4-BE49-F238E27FC236}">
                <a16:creationId xmlns:a16="http://schemas.microsoft.com/office/drawing/2014/main" id="{3C75C1FF-C7BD-4E46-BD34-5DA6E4984226}"/>
              </a:ext>
            </a:extLst>
          </p:cNvPr>
          <p:cNvSpPr/>
          <p:nvPr/>
        </p:nvSpPr>
        <p:spPr>
          <a:xfrm>
            <a:off x="6061434" y="3107497"/>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42" name="Oval 41">
            <a:extLst>
              <a:ext uri="{FF2B5EF4-FFF2-40B4-BE49-F238E27FC236}">
                <a16:creationId xmlns:a16="http://schemas.microsoft.com/office/drawing/2014/main" id="{02AE0114-8A65-2949-843D-29175FDFEC93}"/>
              </a:ext>
            </a:extLst>
          </p:cNvPr>
          <p:cNvSpPr/>
          <p:nvPr/>
        </p:nvSpPr>
        <p:spPr>
          <a:xfrm>
            <a:off x="6975835" y="3598344"/>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43" name="Oval 42">
            <a:extLst>
              <a:ext uri="{FF2B5EF4-FFF2-40B4-BE49-F238E27FC236}">
                <a16:creationId xmlns:a16="http://schemas.microsoft.com/office/drawing/2014/main" id="{178D7040-41C3-1F47-967D-DDA189F339D4}"/>
              </a:ext>
            </a:extLst>
          </p:cNvPr>
          <p:cNvSpPr/>
          <p:nvPr/>
        </p:nvSpPr>
        <p:spPr>
          <a:xfrm>
            <a:off x="5089284" y="342900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Tree>
    <p:extLst>
      <p:ext uri="{BB962C8B-B14F-4D97-AF65-F5344CB8AC3E}">
        <p14:creationId xmlns:p14="http://schemas.microsoft.com/office/powerpoint/2010/main" val="532571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D922-0C11-7947-AD7F-17593DEC4CBA}"/>
              </a:ext>
            </a:extLst>
          </p:cNvPr>
          <p:cNvSpPr>
            <a:spLocks noGrp="1"/>
          </p:cNvSpPr>
          <p:nvPr>
            <p:ph type="title"/>
          </p:nvPr>
        </p:nvSpPr>
        <p:spPr>
          <a:xfrm>
            <a:off x="0" y="0"/>
            <a:ext cx="12192000" cy="1325563"/>
          </a:xfrm>
        </p:spPr>
        <p:txBody>
          <a:bodyPr>
            <a:normAutofit/>
          </a:bodyPr>
          <a:lstStyle/>
          <a:p>
            <a:r>
              <a:rPr lang="en-US" sz="4000" dirty="0"/>
              <a:t>Increased extremism = increased mean opinion magnitude</a:t>
            </a:r>
          </a:p>
        </p:txBody>
      </p:sp>
      <p:pic>
        <p:nvPicPr>
          <p:cNvPr id="4" name="Picture 3">
            <a:extLst>
              <a:ext uri="{FF2B5EF4-FFF2-40B4-BE49-F238E27FC236}">
                <a16:creationId xmlns:a16="http://schemas.microsoft.com/office/drawing/2014/main" id="{2F3FC399-9DBC-8E45-A5C3-3623F0AAE887}"/>
              </a:ext>
            </a:extLst>
          </p:cNvPr>
          <p:cNvPicPr>
            <a:picLocks noChangeAspect="1"/>
          </p:cNvPicPr>
          <p:nvPr/>
        </p:nvPicPr>
        <p:blipFill>
          <a:blip r:embed="rId3"/>
          <a:stretch>
            <a:fillRect/>
          </a:stretch>
        </p:blipFill>
        <p:spPr>
          <a:xfrm>
            <a:off x="134798" y="2049524"/>
            <a:ext cx="5397578" cy="3162556"/>
          </a:xfrm>
          <a:prstGeom prst="rect">
            <a:avLst/>
          </a:prstGeom>
        </p:spPr>
      </p:pic>
      <p:pic>
        <p:nvPicPr>
          <p:cNvPr id="6" name="Picture 5">
            <a:extLst>
              <a:ext uri="{FF2B5EF4-FFF2-40B4-BE49-F238E27FC236}">
                <a16:creationId xmlns:a16="http://schemas.microsoft.com/office/drawing/2014/main" id="{4270D0DA-552D-9D47-8690-874CB4BD6FD6}"/>
              </a:ext>
            </a:extLst>
          </p:cNvPr>
          <p:cNvPicPr>
            <a:picLocks noChangeAspect="1"/>
          </p:cNvPicPr>
          <p:nvPr/>
        </p:nvPicPr>
        <p:blipFill>
          <a:blip r:embed="rId4"/>
          <a:stretch>
            <a:fillRect/>
          </a:stretch>
        </p:blipFill>
        <p:spPr>
          <a:xfrm>
            <a:off x="6417818" y="2027174"/>
            <a:ext cx="5419928" cy="3184906"/>
          </a:xfrm>
          <a:prstGeom prst="rect">
            <a:avLst/>
          </a:prstGeom>
        </p:spPr>
      </p:pic>
      <p:sp>
        <p:nvSpPr>
          <p:cNvPr id="7" name="Right Arrow 6">
            <a:extLst>
              <a:ext uri="{FF2B5EF4-FFF2-40B4-BE49-F238E27FC236}">
                <a16:creationId xmlns:a16="http://schemas.microsoft.com/office/drawing/2014/main" id="{AE4554F2-0D21-654D-A7B8-D170D231D672}"/>
              </a:ext>
            </a:extLst>
          </p:cNvPr>
          <p:cNvSpPr/>
          <p:nvPr/>
        </p:nvSpPr>
        <p:spPr>
          <a:xfrm>
            <a:off x="5262216" y="3429000"/>
            <a:ext cx="906936" cy="1217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FBA1B52-10E0-004B-BCF7-86BB17C3C39C}"/>
              </a:ext>
            </a:extLst>
          </p:cNvPr>
          <p:cNvSpPr txBox="1"/>
          <p:nvPr/>
        </p:nvSpPr>
        <p:spPr>
          <a:xfrm>
            <a:off x="2505456" y="5157215"/>
            <a:ext cx="1204176" cy="461665"/>
          </a:xfrm>
          <a:prstGeom prst="rect">
            <a:avLst/>
          </a:prstGeom>
          <a:noFill/>
        </p:spPr>
        <p:txBody>
          <a:bodyPr wrap="none" rtlCol="0">
            <a:spAutoFit/>
          </a:bodyPr>
          <a:lstStyle/>
          <a:p>
            <a:r>
              <a:rPr lang="en-US" sz="2400" dirty="0"/>
              <a:t>Opinion</a:t>
            </a:r>
          </a:p>
        </p:txBody>
      </p:sp>
      <p:sp>
        <p:nvSpPr>
          <p:cNvPr id="9" name="TextBox 8">
            <a:extLst>
              <a:ext uri="{FF2B5EF4-FFF2-40B4-BE49-F238E27FC236}">
                <a16:creationId xmlns:a16="http://schemas.microsoft.com/office/drawing/2014/main" id="{D4119C89-B42D-984F-833D-112281B3D159}"/>
              </a:ext>
            </a:extLst>
          </p:cNvPr>
          <p:cNvSpPr txBox="1"/>
          <p:nvPr/>
        </p:nvSpPr>
        <p:spPr>
          <a:xfrm>
            <a:off x="8773560" y="5157215"/>
            <a:ext cx="1204176" cy="461665"/>
          </a:xfrm>
          <a:prstGeom prst="rect">
            <a:avLst/>
          </a:prstGeom>
          <a:noFill/>
        </p:spPr>
        <p:txBody>
          <a:bodyPr wrap="none" rtlCol="0">
            <a:spAutoFit/>
          </a:bodyPr>
          <a:lstStyle/>
          <a:p>
            <a:r>
              <a:rPr lang="en-US" sz="2400" dirty="0"/>
              <a:t>Opinion</a:t>
            </a:r>
          </a:p>
        </p:txBody>
      </p:sp>
      <p:sp>
        <p:nvSpPr>
          <p:cNvPr id="10" name="TextBox 9">
            <a:extLst>
              <a:ext uri="{FF2B5EF4-FFF2-40B4-BE49-F238E27FC236}">
                <a16:creationId xmlns:a16="http://schemas.microsoft.com/office/drawing/2014/main" id="{1A05D961-9F9B-7C41-8401-E126F532D580}"/>
              </a:ext>
            </a:extLst>
          </p:cNvPr>
          <p:cNvSpPr txBox="1"/>
          <p:nvPr/>
        </p:nvSpPr>
        <p:spPr>
          <a:xfrm>
            <a:off x="5074322" y="2651760"/>
            <a:ext cx="1180323" cy="646331"/>
          </a:xfrm>
          <a:prstGeom prst="rect">
            <a:avLst/>
          </a:prstGeom>
          <a:noFill/>
        </p:spPr>
        <p:txBody>
          <a:bodyPr wrap="none" rtlCol="0">
            <a:spAutoFit/>
          </a:bodyPr>
          <a:lstStyle/>
          <a:p>
            <a:r>
              <a:rPr lang="en-US" dirty="0"/>
              <a:t>Increased</a:t>
            </a:r>
            <a:br>
              <a:rPr lang="en-US" dirty="0"/>
            </a:br>
            <a:r>
              <a:rPr lang="en-US" dirty="0"/>
              <a:t>extremism</a:t>
            </a:r>
          </a:p>
        </p:txBody>
      </p:sp>
    </p:spTree>
    <p:extLst>
      <p:ext uri="{BB962C8B-B14F-4D97-AF65-F5344CB8AC3E}">
        <p14:creationId xmlns:p14="http://schemas.microsoft.com/office/powerpoint/2010/main" val="41539427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692E-6170-C04B-8188-D295F058657A}"/>
              </a:ext>
            </a:extLst>
          </p:cNvPr>
          <p:cNvSpPr>
            <a:spLocks noGrp="1"/>
          </p:cNvSpPr>
          <p:nvPr>
            <p:ph type="ctrTitle"/>
          </p:nvPr>
        </p:nvSpPr>
        <p:spPr>
          <a:xfrm>
            <a:off x="-1362074" y="3557622"/>
            <a:ext cx="9144000" cy="1257266"/>
          </a:xfrm>
        </p:spPr>
        <p:txBody>
          <a:bodyPr>
            <a:normAutofit fontScale="90000"/>
          </a:bodyPr>
          <a:lstStyle/>
          <a:p>
            <a:r>
              <a:rPr lang="en-US" dirty="0"/>
              <a:t>Dedicated to </a:t>
            </a:r>
            <a:br>
              <a:rPr lang="en-US" dirty="0"/>
            </a:br>
            <a:r>
              <a:rPr lang="en-US" dirty="0"/>
              <a:t>Phoebe Ruth</a:t>
            </a:r>
            <a:br>
              <a:rPr lang="en-US" dirty="0"/>
            </a:br>
            <a:br>
              <a:rPr lang="en-US" dirty="0"/>
            </a:br>
            <a:r>
              <a:rPr lang="en-US" dirty="0"/>
              <a:t>“Oh, but why??”</a:t>
            </a:r>
          </a:p>
        </p:txBody>
      </p:sp>
      <p:pic>
        <p:nvPicPr>
          <p:cNvPr id="46082" name="Picture 2">
            <a:extLst>
              <a:ext uri="{FF2B5EF4-FFF2-40B4-BE49-F238E27FC236}">
                <a16:creationId xmlns:a16="http://schemas.microsoft.com/office/drawing/2014/main" id="{EC77B0AB-2F8F-0649-9D77-56B231807B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15" t="6250"/>
          <a:stretch/>
        </p:blipFill>
        <p:spPr bwMode="auto">
          <a:xfrm>
            <a:off x="7381241" y="1"/>
            <a:ext cx="481075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048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18532</TotalTime>
  <Words>5915</Words>
  <Application>Microsoft Macintosh PowerPoint</Application>
  <PresentationFormat>Widescreen</PresentationFormat>
  <Paragraphs>634</Paragraphs>
  <Slides>90</Slides>
  <Notes>55</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Gill Sans MT</vt:lpstr>
      <vt:lpstr>Times</vt:lpstr>
      <vt:lpstr>Wingdings</vt:lpstr>
      <vt:lpstr>Office Theme</vt:lpstr>
      <vt:lpstr> Four studies of communicative, cognitive, and social factors in extremism and polarization</vt:lpstr>
      <vt:lpstr>Dedicated to  Phoebe Ruth  “Oh, but why??”</vt:lpstr>
      <vt:lpstr>Introduction  The complex dynamical system of society and social influence.</vt:lpstr>
      <vt:lpstr>Polarization and extremism: Why do these collective social phenomena emerge and vary?</vt:lpstr>
      <vt:lpstr>communicative,        cognitive,           and social factors... </vt:lpstr>
      <vt:lpstr>Evidence of extremism and polarization are often framed in partisan or issue-specific terms.</vt:lpstr>
      <vt:lpstr>Implicit assumption: “latent” psychological opinions are continuous–often reported as ordinal numerical ratings.</vt:lpstr>
      <vt:lpstr>Polarization ≠ partisanship – a general distributional view of extremism and polarization.</vt:lpstr>
      <vt:lpstr>Increased extremism = increased mean opinion magnitude</vt:lpstr>
      <vt:lpstr>Increased polarization = increased pairwise opinion distance</vt:lpstr>
      <vt:lpstr>Computational methods</vt:lpstr>
      <vt:lpstr>Study 1  Dynamics and determinants of metaphorical violence on US cable TV news.  Violence metaphors can lead to violence &amp; polarization—but what leads to violence metaphors?</vt:lpstr>
      <vt:lpstr>Communicative factors: metaphorical violence</vt:lpstr>
      <vt:lpstr>Metaphorical violence use on US cable TV news?</vt:lpstr>
      <vt:lpstr>Metaphor maps concepts from one domain onto another.</vt:lpstr>
      <vt:lpstr>Violence metaphors have real-world effects,  modulated by personality trait aggression.</vt:lpstr>
      <vt:lpstr>Metaphorical violence use on US cable TV news?</vt:lpstr>
      <vt:lpstr>TV News Archive Data Ingestion and Annotation</vt:lpstr>
      <vt:lpstr>TV News Archive Data Ingestion and Annotation</vt:lpstr>
      <vt:lpstr>Statistics for calculating reaction to cultural events</vt:lpstr>
      <vt:lpstr>Statistics for calculating reaction to cultural events</vt:lpstr>
      <vt:lpstr>Metaphorical violence on cable news</vt:lpstr>
      <vt:lpstr>Statistics for calculating reaction to cultural events</vt:lpstr>
      <vt:lpstr>Metaphorical violence is correlated with candidate tweets</vt:lpstr>
      <vt:lpstr>Metaphorical violence is correlated with candidate tweets</vt:lpstr>
      <vt:lpstr>Metaphorical violence is correlated with candidate tweets</vt:lpstr>
      <vt:lpstr>Study 1 Conclusion:   Metaphorical violence responded more to cultural events in 2016 than 2012, driven by Twitter use by the candidates.  Further evidence that metaphorical violence responds to and shapes our understanding of cultural events. </vt:lpstr>
      <vt:lpstr>Study 2  Group polarization* emerges from stubborn extremism. </vt:lpstr>
      <vt:lpstr>Study 2: Is there a more parsimonious way to explain group polarization and, ideally, the correlation between initial extremism and opinion shift?</vt:lpstr>
      <vt:lpstr>Group polarization opinion shift: extreme consensus</vt:lpstr>
      <vt:lpstr>Decades of evidence for group polarization.</vt:lpstr>
      <vt:lpstr>Decades of evidence for group polarization.</vt:lpstr>
      <vt:lpstr>Empirical pattern: initial extremity predicts size of opinion shift</vt:lpstr>
      <vt:lpstr>Existing explanations of group polarization</vt:lpstr>
      <vt:lpstr>Existing explanations of group polarization</vt:lpstr>
      <vt:lpstr>Decades of evidence for group polarization, four enduring theoretical explanations.</vt:lpstr>
      <vt:lpstr>Is there a more parsimonious way to explain group polarization and, ideally, the correlation between initial extremism and opinion shift?</vt:lpstr>
      <vt:lpstr>Cognitive capacities and properties for social influence</vt:lpstr>
      <vt:lpstr>Cognitive capacities and properties for social influence</vt:lpstr>
      <vt:lpstr>Evidence for stubborn extremism</vt:lpstr>
      <vt:lpstr>Stubborn extremism reduces social influence</vt:lpstr>
      <vt:lpstr>Simulating social influence dynamics</vt:lpstr>
      <vt:lpstr>Group polarization patterns emerge from stubborn extremism</vt:lpstr>
      <vt:lpstr>Study 2 Conclusion:   Stubborn extremism is a more parsimonious explanation of group polarization than existing theories.  Existing theories make overly complicated or problematic assumptions. </vt:lpstr>
      <vt:lpstr>Study 3  Is group polarization real?  Why many findings of group polarization are consistent with simple, not extreme, consensus.</vt:lpstr>
      <vt:lpstr>To understand the problem, we need to understand some concepts in more detail:</vt:lpstr>
      <vt:lpstr>“Latent” psychological opinions often  reported as ordinal numerical ratings.</vt:lpstr>
      <vt:lpstr>PowerPoint Presentation</vt:lpstr>
      <vt:lpstr>Two important opinion distribution concepts:</vt:lpstr>
      <vt:lpstr>Simple consensus vs. extremity-shifted consensus</vt:lpstr>
      <vt:lpstr>Simple consensus vs. extremity-shifted consensus</vt:lpstr>
      <vt:lpstr>Latent (continuous) vs. measured (ordinal) distributions</vt:lpstr>
      <vt:lpstr>Latent (continuous) vs. measured (ordinal) distributions</vt:lpstr>
      <vt:lpstr>How simple consensus can look like extremity-shifted consensus.</vt:lpstr>
      <vt:lpstr>How I determined whether results are consistent or not with simple consensus.</vt:lpstr>
      <vt:lpstr>92% of selected studies are consistent with simple consensus.</vt:lpstr>
      <vt:lpstr>Study 3 Conclusion:   I used a generative model of consensus to show many group polarization results are consistent with simple consensus.  Without original data we cannot know if inferences are valid, i.e., if group polarization is real. </vt:lpstr>
      <vt:lpstr>Study 4  Effects of random chance, extremism, and “cultural affordances” on polarization.</vt:lpstr>
      <vt:lpstr>What social factors affect polarization outcomes?</vt:lpstr>
      <vt:lpstr>What social factors affect polarization outcomes?</vt:lpstr>
      <vt:lpstr>Social influence model with K = 2 cultural affordances</vt:lpstr>
      <vt:lpstr>Social influence model with K = 2 cultural affordances</vt:lpstr>
      <vt:lpstr>Cognitive capacities and properties for social influence</vt:lpstr>
      <vt:lpstr>Social influence model with K = 2 cultural affordances</vt:lpstr>
      <vt:lpstr>Social influence model with K = 2 cultural affordances</vt:lpstr>
      <vt:lpstr>Polarization with K = 2 cultural affordances</vt:lpstr>
      <vt:lpstr>Polarization with K = 2 cultural affordances</vt:lpstr>
      <vt:lpstr>Polarization with K = 2 cultural affordances</vt:lpstr>
      <vt:lpstr>Higher cultural complexity and lower connectivity reduces polarization.</vt:lpstr>
      <vt:lpstr>Is polarization inevitable given initial conditions?</vt:lpstr>
      <vt:lpstr>Is polarization inevitable given initial conditions?</vt:lpstr>
      <vt:lpstr>Is polarization inevitable given initial conditions?</vt:lpstr>
      <vt:lpstr>Random chance makes polarization difficult to predict.</vt:lpstr>
      <vt:lpstr>Random chance makes polarization difficult to predict.</vt:lpstr>
      <vt:lpstr>Limiting extremism often reduces polarization.</vt:lpstr>
      <vt:lpstr>Limiting extremism often reduces polarization.</vt:lpstr>
      <vt:lpstr>Communication noise often leads to polarization.</vt:lpstr>
      <vt:lpstr>Communication noise often leads to polarization.</vt:lpstr>
      <vt:lpstr>Study 4 Conclusion:    I extended a model of polarization to understand the effects of random chance, initial extremism, and miscommunication on polarization outcomes.  Polarization is highly path-dependent but can be reduced through lower initial extremism and lower miscommunication.</vt:lpstr>
      <vt:lpstr>Conclusion</vt:lpstr>
      <vt:lpstr> Four studies of communicative, cognitive, and social factors in extremism and polarization</vt:lpstr>
      <vt:lpstr>Other acknowledgements:</vt:lpstr>
      <vt:lpstr>PowerPoint Presentation</vt:lpstr>
      <vt:lpstr>Conclusion: commit to transcending partisanship</vt:lpstr>
      <vt:lpstr>Social factors in rising extremism and polarization</vt:lpstr>
      <vt:lpstr>Metaphorical violence on cable news</vt:lpstr>
      <vt:lpstr>Group polarization experimental setup</vt:lpstr>
      <vt:lpstr>Group polarization</vt:lpstr>
      <vt:lpstr>Group polarization experimental setup</vt:lpstr>
      <vt:lpstr>Dedicated to  Phoebe Ruth  “Oh, but why??”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Turner</dc:creator>
  <cp:lastModifiedBy>Matthew Turner</cp:lastModifiedBy>
  <cp:revision>184</cp:revision>
  <cp:lastPrinted>2021-08-02T19:10:18Z</cp:lastPrinted>
  <dcterms:created xsi:type="dcterms:W3CDTF">2021-05-26T20:46:25Z</dcterms:created>
  <dcterms:modified xsi:type="dcterms:W3CDTF">2021-08-02T23:32:38Z</dcterms:modified>
</cp:coreProperties>
</file>